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3" r:id="rId8"/>
    <p:sldId id="264" r:id="rId9"/>
    <p:sldId id="265" r:id="rId10"/>
    <p:sldId id="262" r:id="rId11"/>
    <p:sldId id="266" r:id="rId1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4" autoAdjust="0"/>
    <p:restoredTop sz="94660"/>
  </p:normalViewPr>
  <p:slideViewPr>
    <p:cSldViewPr snapToGrid="0">
      <p:cViewPr varScale="1">
        <p:scale>
          <a:sx n="90" d="100"/>
          <a:sy n="90" d="100"/>
        </p:scale>
        <p:origin x="576" y="9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242851"/>
            <a:ext cx="8968084" cy="275942"/>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111716" y="4243845"/>
            <a:ext cx="3077108" cy="276940"/>
          </a:xfrm>
          <a:prstGeom prst="rect">
            <a:avLst/>
          </a:prstGeom>
        </p:spPr>
      </p:pic>
      <p:sp>
        <p:nvSpPr>
          <p:cNvPr id="9" name="Rectangle 8"/>
          <p:cNvSpPr/>
          <p:nvPr/>
        </p:nvSpPr>
        <p:spPr bwMode="ltGray">
          <a:xfrm>
            <a:off x="0" y="2590078"/>
            <a:ext cx="8968085" cy="1660332"/>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9111715" y="2590078"/>
            <a:ext cx="3077109" cy="166033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680322" y="2733709"/>
            <a:ext cx="8144134" cy="1373070"/>
          </a:xfrm>
        </p:spPr>
        <p:txBody>
          <a:bodyPr anchor="b">
            <a:noAutofit/>
          </a:bodyPr>
          <a:lstStyle>
            <a:lvl1pPr algn="r">
              <a:defRPr sz="5400"/>
            </a:lvl1pPr>
          </a:lstStyle>
          <a:p>
            <a:r>
              <a:rPr lang="en-US"/>
              <a:t>Click to edit Master title style</a:t>
            </a:r>
            <a:endParaRPr lang="en-US" dirty="0"/>
          </a:p>
        </p:txBody>
      </p:sp>
      <p:sp>
        <p:nvSpPr>
          <p:cNvPr id="3" name="Subtitle 2"/>
          <p:cNvSpPr>
            <a:spLocks noGrp="1"/>
          </p:cNvSpPr>
          <p:nvPr>
            <p:ph type="subTitle" idx="1"/>
          </p:nvPr>
        </p:nvSpPr>
        <p:spPr>
          <a:xfrm>
            <a:off x="680322" y="4394039"/>
            <a:ext cx="8144134" cy="1117687"/>
          </a:xfrm>
        </p:spPr>
        <p:txBody>
          <a:bodyPr>
            <a:normAutofit/>
          </a:bodyPr>
          <a:lstStyle>
            <a:lvl1pPr marL="0" indent="0" algn="r">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8ABE3C1-DBE1-495D-B57B-2849774B866A}" type="datetimeFigureOut">
              <a:rPr lang="en-US" dirty="0"/>
              <a:t>9/24/2024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9255346" y="2750337"/>
            <a:ext cx="1171888" cy="1356442"/>
          </a:xfrm>
        </p:spPr>
        <p:txBody>
          <a:bodyPr/>
          <a:lstStyle/>
          <a:p>
            <a:fld id="{6D22F896-40B5-4ADD-8801-0D06FADFA095}" type="slidenum">
              <a:rPr lang="en-US" dirty="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0" name="Rectangle 9"/>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4711616"/>
            <a:ext cx="9613859" cy="453051"/>
          </a:xfrm>
        </p:spPr>
        <p:txBody>
          <a:bodyPr anchor="b">
            <a:normAutofit/>
          </a:bodyPr>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680322" y="609597"/>
            <a:ext cx="9613859" cy="3589575"/>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80319" y="5169583"/>
            <a:ext cx="9613862" cy="622971"/>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446C117F-5CCF-4837-BE5F-2B92066CAFAF}" type="datetimeFigureOut">
              <a:rPr lang="en-US" dirty="0"/>
              <a:t>9/24/2024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11309"/>
            <a:ext cx="1154151" cy="1090789"/>
          </a:xfrm>
        </p:spPr>
        <p:txBody>
          <a:bodyPr/>
          <a:lstStyle/>
          <a:p>
            <a:fld id="{6D22F896-40B5-4ADD-8801-0D06FADFA09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0" name="Rectangle 9"/>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609597"/>
            <a:ext cx="9613858" cy="3592750"/>
          </a:xfrm>
        </p:spPr>
        <p:txBody>
          <a:bodyPr anchor="ctr"/>
          <a:lstStyle>
            <a:lvl1pPr>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680322" y="4711615"/>
            <a:ext cx="9613859" cy="1090789"/>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84EB90BD-B6CE-46B7-997F-7313B992CCDC}" type="datetimeFigureOut">
              <a:rPr lang="en-US" dirty="0"/>
              <a:t>9/24/2024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11615"/>
            <a:ext cx="1154151" cy="1090789"/>
          </a:xfrm>
        </p:spPr>
        <p:txBody>
          <a:bodyPr/>
          <a:lstStyle/>
          <a:p>
            <a:fld id="{6D22F896-40B5-4ADD-8801-0D06FADFA095}" type="slidenum">
              <a:rPr lang="en-US" dirty="0"/>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pic>
        <p:nvPicPr>
          <p:cNvPr id="11" name="Picture 10"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13" name="Picture 12"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4" name="Rectangle 13"/>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127856" y="609598"/>
            <a:ext cx="8718877" cy="3036061"/>
          </a:xfrm>
        </p:spPr>
        <p:txBody>
          <a:bodyPr anchor="ctr"/>
          <a:lstStyle>
            <a:lvl1pPr>
              <a:defRPr sz="3200"/>
            </a:lvl1pPr>
          </a:lstStyle>
          <a:p>
            <a:r>
              <a:rPr lang="en-US"/>
              <a:t>Click to edit Master title style</a:t>
            </a:r>
            <a:endParaRPr lang="en-US" dirty="0"/>
          </a:p>
        </p:txBody>
      </p:sp>
      <p:sp>
        <p:nvSpPr>
          <p:cNvPr id="12" name="Text Placeholder 3"/>
          <p:cNvSpPr>
            <a:spLocks noGrp="1"/>
          </p:cNvSpPr>
          <p:nvPr>
            <p:ph type="body" sz="half" idx="13"/>
          </p:nvPr>
        </p:nvSpPr>
        <p:spPr>
          <a:xfrm>
            <a:off x="1402288" y="3653379"/>
            <a:ext cx="815657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4" name="Text Placeholder 3"/>
          <p:cNvSpPr>
            <a:spLocks noGrp="1"/>
          </p:cNvSpPr>
          <p:nvPr>
            <p:ph type="body" sz="half" idx="2"/>
          </p:nvPr>
        </p:nvSpPr>
        <p:spPr>
          <a:xfrm>
            <a:off x="680322" y="4711615"/>
            <a:ext cx="9613859" cy="1090789"/>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CDB9D11F-B188-461D-B23F-39381795C052}" type="datetimeFigureOut">
              <a:rPr lang="en-US" dirty="0"/>
              <a:t>9/24/2024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09925"/>
            <a:ext cx="1154151" cy="1090789"/>
          </a:xfrm>
        </p:spPr>
        <p:txBody>
          <a:bodyPr/>
          <a:lstStyle/>
          <a:p>
            <a:fld id="{6D22F896-40B5-4ADD-8801-0D06FADFA095}" type="slidenum">
              <a:rPr lang="en-US" dirty="0"/>
              <a:t>‹#›</a:t>
            </a:fld>
            <a:endParaRPr lang="en-US" dirty="0"/>
          </a:p>
        </p:txBody>
      </p:sp>
      <p:sp>
        <p:nvSpPr>
          <p:cNvPr id="16" name="TextBox 15"/>
          <p:cNvSpPr txBox="1"/>
          <p:nvPr/>
        </p:nvSpPr>
        <p:spPr>
          <a:xfrm>
            <a:off x="583572" y="748116"/>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7200" dirty="0">
                <a:solidFill>
                  <a:schemeClr val="tx1"/>
                </a:solidFill>
                <a:effectLst/>
              </a:rPr>
              <a:t>“</a:t>
            </a:r>
          </a:p>
        </p:txBody>
      </p:sp>
      <p:sp>
        <p:nvSpPr>
          <p:cNvPr id="17" name="TextBox 16"/>
          <p:cNvSpPr txBox="1"/>
          <p:nvPr/>
        </p:nvSpPr>
        <p:spPr>
          <a:xfrm>
            <a:off x="9662809" y="303352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72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pic>
        <p:nvPicPr>
          <p:cNvPr id="9" name="Picture 8"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10" name="Picture 9"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1" name="Rectangle 10"/>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Rectangle 11"/>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19" y="4711615"/>
            <a:ext cx="9613862" cy="588535"/>
          </a:xfrm>
        </p:spPr>
        <p:txBody>
          <a:bodyPr anchor="b"/>
          <a:lstStyle>
            <a:lvl1pPr>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680320" y="5300149"/>
            <a:ext cx="9613862" cy="502255"/>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52E6D8D9-55A2-4063-B0F3-121F44549695}" type="datetimeFigureOut">
              <a:rPr lang="en-US" dirty="0"/>
              <a:t>9/24/2024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09925"/>
            <a:ext cx="1154151" cy="1090789"/>
          </a:xfrm>
        </p:spPr>
        <p:txBody>
          <a:bodyPr/>
          <a:lstStyle/>
          <a:p>
            <a:fld id="{6D22F896-40B5-4ADD-8801-0D06FADFA095}" type="slidenum">
              <a:rPr lang="en-US" dirty="0"/>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pic>
        <p:nvPicPr>
          <p:cNvPr id="13" name="Picture 12"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4" name="Picture 13"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6" name="Rectangle 15"/>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Rectangle 16"/>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Title 1"/>
          <p:cNvSpPr>
            <a:spLocks noGrp="1"/>
          </p:cNvSpPr>
          <p:nvPr>
            <p:ph type="title"/>
          </p:nvPr>
        </p:nvSpPr>
        <p:spPr>
          <a:xfrm>
            <a:off x="669222" y="753228"/>
            <a:ext cx="9624960" cy="1080938"/>
          </a:xfrm>
        </p:spPr>
        <p:txBody>
          <a:bodyPr/>
          <a:lstStyle/>
          <a:p>
            <a:r>
              <a:rPr lang="en-US"/>
              <a:t>Click to edit Master title style</a:t>
            </a:r>
            <a:endParaRPr lang="en-US" dirty="0"/>
          </a:p>
        </p:txBody>
      </p:sp>
      <p:sp>
        <p:nvSpPr>
          <p:cNvPr id="7" name="Text Placeholder 2"/>
          <p:cNvSpPr>
            <a:spLocks noGrp="1"/>
          </p:cNvSpPr>
          <p:nvPr>
            <p:ph type="body" idx="1"/>
          </p:nvPr>
        </p:nvSpPr>
        <p:spPr>
          <a:xfrm>
            <a:off x="660946" y="2336873"/>
            <a:ext cx="3070034"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8" name="Text Placeholder 3"/>
          <p:cNvSpPr>
            <a:spLocks noGrp="1"/>
          </p:cNvSpPr>
          <p:nvPr>
            <p:ph type="body" sz="half" idx="15"/>
          </p:nvPr>
        </p:nvSpPr>
        <p:spPr>
          <a:xfrm>
            <a:off x="680322" y="3022673"/>
            <a:ext cx="3049702"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9" name="Text Placeholder 4"/>
          <p:cNvSpPr>
            <a:spLocks noGrp="1"/>
          </p:cNvSpPr>
          <p:nvPr>
            <p:ph type="body" sz="quarter" idx="3"/>
          </p:nvPr>
        </p:nvSpPr>
        <p:spPr>
          <a:xfrm>
            <a:off x="3956025" y="2336873"/>
            <a:ext cx="306324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10" name="Text Placeholder 3"/>
          <p:cNvSpPr>
            <a:spLocks noGrp="1"/>
          </p:cNvSpPr>
          <p:nvPr>
            <p:ph type="body" sz="half" idx="16"/>
          </p:nvPr>
        </p:nvSpPr>
        <p:spPr>
          <a:xfrm>
            <a:off x="3945470" y="3022673"/>
            <a:ext cx="3063240"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11" name="Text Placeholder 4"/>
          <p:cNvSpPr>
            <a:spLocks noGrp="1"/>
          </p:cNvSpPr>
          <p:nvPr>
            <p:ph type="body" sz="quarter" idx="13"/>
          </p:nvPr>
        </p:nvSpPr>
        <p:spPr>
          <a:xfrm>
            <a:off x="7224156" y="2336873"/>
            <a:ext cx="307002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12" name="Text Placeholder 3"/>
          <p:cNvSpPr>
            <a:spLocks noGrp="1"/>
          </p:cNvSpPr>
          <p:nvPr>
            <p:ph type="body" sz="half" idx="17"/>
          </p:nvPr>
        </p:nvSpPr>
        <p:spPr>
          <a:xfrm>
            <a:off x="7224156" y="3022673"/>
            <a:ext cx="3070025"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3" name="Date Placeholder 2"/>
          <p:cNvSpPr>
            <a:spLocks noGrp="1"/>
          </p:cNvSpPr>
          <p:nvPr>
            <p:ph type="dt" sz="half" idx="10"/>
          </p:nvPr>
        </p:nvSpPr>
        <p:spPr/>
        <p:txBody>
          <a:bodyPr/>
          <a:lstStyle/>
          <a:p>
            <a:fld id="{D4B24536-994D-4021-A283-9F449C0DB509}" type="datetimeFigureOut">
              <a:rPr lang="en-US" dirty="0"/>
              <a:t>9/24/2024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pic>
        <p:nvPicPr>
          <p:cNvPr id="15" name="Picture 14"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6" name="Picture 15"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7" name="Rectangle 16"/>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Title 1"/>
          <p:cNvSpPr>
            <a:spLocks noGrp="1"/>
          </p:cNvSpPr>
          <p:nvPr>
            <p:ph type="title"/>
          </p:nvPr>
        </p:nvSpPr>
        <p:spPr>
          <a:xfrm>
            <a:off x="680322" y="753228"/>
            <a:ext cx="9613860" cy="1080938"/>
          </a:xfrm>
        </p:spPr>
        <p:txBody>
          <a:bodyPr/>
          <a:lstStyle/>
          <a:p>
            <a:r>
              <a:rPr lang="en-US"/>
              <a:t>Click to edit Master title style</a:t>
            </a:r>
            <a:endParaRPr lang="en-US" dirty="0"/>
          </a:p>
        </p:txBody>
      </p:sp>
      <p:sp>
        <p:nvSpPr>
          <p:cNvPr id="19" name="Text Placeholder 2"/>
          <p:cNvSpPr>
            <a:spLocks noGrp="1"/>
          </p:cNvSpPr>
          <p:nvPr>
            <p:ph type="body" idx="1"/>
          </p:nvPr>
        </p:nvSpPr>
        <p:spPr>
          <a:xfrm>
            <a:off x="680318" y="4297503"/>
            <a:ext cx="304970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20" name="Picture Placeholder 2"/>
          <p:cNvSpPr>
            <a:spLocks noGrp="1" noChangeAspect="1"/>
          </p:cNvSpPr>
          <p:nvPr>
            <p:ph type="pic" idx="15"/>
          </p:nvPr>
        </p:nvSpPr>
        <p:spPr>
          <a:xfrm>
            <a:off x="680318" y="2336873"/>
            <a:ext cx="3049705"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1" name="Text Placeholder 3"/>
          <p:cNvSpPr>
            <a:spLocks noGrp="1"/>
          </p:cNvSpPr>
          <p:nvPr>
            <p:ph type="body" sz="half" idx="18"/>
          </p:nvPr>
        </p:nvSpPr>
        <p:spPr>
          <a:xfrm>
            <a:off x="680318" y="4873765"/>
            <a:ext cx="3049705"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22" name="Text Placeholder 4"/>
          <p:cNvSpPr>
            <a:spLocks noGrp="1"/>
          </p:cNvSpPr>
          <p:nvPr>
            <p:ph type="body" sz="quarter" idx="3"/>
          </p:nvPr>
        </p:nvSpPr>
        <p:spPr>
          <a:xfrm>
            <a:off x="3945471" y="4297503"/>
            <a:ext cx="306324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23" name="Picture Placeholder 2"/>
          <p:cNvSpPr>
            <a:spLocks noGrp="1" noChangeAspect="1"/>
          </p:cNvSpPr>
          <p:nvPr>
            <p:ph type="pic" idx="21"/>
          </p:nvPr>
        </p:nvSpPr>
        <p:spPr>
          <a:xfrm>
            <a:off x="3945470" y="2336873"/>
            <a:ext cx="3063240"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19"/>
          </p:nvPr>
        </p:nvSpPr>
        <p:spPr>
          <a:xfrm>
            <a:off x="3944117" y="4873764"/>
            <a:ext cx="3067297"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25" name="Text Placeholder 4"/>
          <p:cNvSpPr>
            <a:spLocks noGrp="1"/>
          </p:cNvSpPr>
          <p:nvPr>
            <p:ph type="body" sz="quarter" idx="13"/>
          </p:nvPr>
        </p:nvSpPr>
        <p:spPr>
          <a:xfrm>
            <a:off x="7230678" y="4297503"/>
            <a:ext cx="306350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26" name="Picture Placeholder 2"/>
          <p:cNvSpPr>
            <a:spLocks noGrp="1" noChangeAspect="1"/>
          </p:cNvSpPr>
          <p:nvPr>
            <p:ph type="pic" idx="22"/>
          </p:nvPr>
        </p:nvSpPr>
        <p:spPr>
          <a:xfrm>
            <a:off x="7230677" y="2336873"/>
            <a:ext cx="3063505"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7" name="Text Placeholder 3"/>
          <p:cNvSpPr>
            <a:spLocks noGrp="1"/>
          </p:cNvSpPr>
          <p:nvPr>
            <p:ph type="body" sz="half" idx="20"/>
          </p:nvPr>
        </p:nvSpPr>
        <p:spPr>
          <a:xfrm>
            <a:off x="7230553" y="4873762"/>
            <a:ext cx="3067563"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3" name="Date Placeholder 2"/>
          <p:cNvSpPr>
            <a:spLocks noGrp="1"/>
          </p:cNvSpPr>
          <p:nvPr>
            <p:ph type="dt" sz="half" idx="10"/>
          </p:nvPr>
        </p:nvSpPr>
        <p:spPr/>
        <p:txBody>
          <a:bodyPr/>
          <a:lstStyle/>
          <a:p>
            <a:fld id="{3CBBBB78-C96F-47B7-AB17-D852CA960AC9}" type="datetimeFigureOut">
              <a:rPr lang="en-US" dirty="0"/>
              <a:t>9/24/2024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9" name="Rectangle 8"/>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lvl1pPr algn="r">
              <a:defRPr/>
            </a:lvl1p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FA3F48C-C7C6-4055-9F49-3777875E72AE}" type="datetimeFigureOut">
              <a:rPr lang="en-US" dirty="0"/>
              <a:t>9/24/2024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7" name="Rectangle 6"/>
          <p:cNvSpPr/>
          <p:nvPr/>
        </p:nvSpPr>
        <p:spPr bwMode="ltGray">
          <a:xfrm rot="5400000">
            <a:off x="8116207" y="1869395"/>
            <a:ext cx="5106988"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rot="5400000">
            <a:off x="9868202" y="5372403"/>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10129231" y="609597"/>
            <a:ext cx="1073802" cy="435376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80322" y="609597"/>
            <a:ext cx="8870004" cy="5326589"/>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6807126" y="5936187"/>
            <a:ext cx="2743200" cy="365125"/>
          </a:xfrm>
        </p:spPr>
        <p:txBody>
          <a:bodyPr/>
          <a:lstStyle/>
          <a:p>
            <a:fld id="{6178E61D-D431-422C-9764-11DAFE33AB63}" type="datetimeFigureOut">
              <a:rPr lang="en-US" dirty="0"/>
              <a:t>9/24/2024</a:t>
            </a:fld>
            <a:endParaRPr lang="en-US" dirty="0"/>
          </a:p>
        </p:txBody>
      </p:sp>
      <p:sp>
        <p:nvSpPr>
          <p:cNvPr id="5" name="Footer Placeholder 4"/>
          <p:cNvSpPr>
            <a:spLocks noGrp="1"/>
          </p:cNvSpPr>
          <p:nvPr>
            <p:ph type="ftr" sz="quarter" idx="11"/>
          </p:nvPr>
        </p:nvSpPr>
        <p:spPr>
          <a:xfrm>
            <a:off x="680321" y="5936188"/>
            <a:ext cx="6126805" cy="365125"/>
          </a:xfrm>
        </p:spPr>
        <p:txBody>
          <a:bodyPr/>
          <a:lstStyle/>
          <a:p>
            <a:endParaRPr lang="en-US" dirty="0"/>
          </a:p>
        </p:txBody>
      </p:sp>
      <p:sp>
        <p:nvSpPr>
          <p:cNvPr id="6" name="Slide Number Placeholder 5"/>
          <p:cNvSpPr>
            <a:spLocks noGrp="1"/>
          </p:cNvSpPr>
          <p:nvPr>
            <p:ph type="sldNum" sz="quarter" idx="12"/>
          </p:nvPr>
        </p:nvSpPr>
        <p:spPr>
          <a:xfrm>
            <a:off x="10097550" y="5398633"/>
            <a:ext cx="1154151" cy="1090789"/>
          </a:xfrm>
        </p:spPr>
        <p:txBody>
          <a:bodyPr anchor="t"/>
          <a:lstStyle>
            <a:lvl1pPr algn="ctr">
              <a:defRPr/>
            </a:lvl1pPr>
          </a:lstStyle>
          <a:p>
            <a:fld id="{6D22F896-40B5-4ADD-8801-0D06FADFA09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15" name="Picture 14"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6" name="Picture 15"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7" name="Rectangle 16"/>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2DE42F4-6EEF-4EF7-8ED4-2208F0F89A08}" type="datetimeFigureOut">
              <a:rPr lang="en-US" dirty="0"/>
              <a:t>9/24/2024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086907"/>
            <a:ext cx="10437812" cy="321164"/>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4" y="4087901"/>
            <a:ext cx="1602997" cy="144270"/>
          </a:xfrm>
          <a:prstGeom prst="rect">
            <a:avLst/>
          </a:prstGeom>
        </p:spPr>
      </p:pic>
      <p:sp>
        <p:nvSpPr>
          <p:cNvPr id="9" name="Rectangle 8"/>
          <p:cNvSpPr/>
          <p:nvPr/>
        </p:nvSpPr>
        <p:spPr bwMode="ltGray">
          <a:xfrm>
            <a:off x="-2" y="2726267"/>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0585825" y="2726267"/>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2869895"/>
            <a:ext cx="9613860" cy="1090788"/>
          </a:xfrm>
        </p:spPr>
        <p:txBody>
          <a:bodyPr anchor="ctr">
            <a:normAutofit/>
          </a:bodyPr>
          <a:lstStyle>
            <a:lvl1pPr algn="r">
              <a:defRPr sz="3600"/>
            </a:lvl1pPr>
          </a:lstStyle>
          <a:p>
            <a:r>
              <a:rPr lang="en-US"/>
              <a:t>Click to edit Master title style</a:t>
            </a:r>
            <a:endParaRPr lang="en-US" dirty="0"/>
          </a:p>
        </p:txBody>
      </p:sp>
      <p:sp>
        <p:nvSpPr>
          <p:cNvPr id="3" name="Text Placeholder 2"/>
          <p:cNvSpPr>
            <a:spLocks noGrp="1"/>
          </p:cNvSpPr>
          <p:nvPr>
            <p:ph type="body" idx="1"/>
          </p:nvPr>
        </p:nvSpPr>
        <p:spPr>
          <a:xfrm>
            <a:off x="680322" y="4232171"/>
            <a:ext cx="9613860" cy="1704017"/>
          </a:xfrm>
        </p:spPr>
        <p:txBody>
          <a:bodyPr>
            <a:normAutofit/>
          </a:bodyPr>
          <a:lstStyle>
            <a:lvl1pPr marL="0" indent="0" algn="r">
              <a:buNone/>
              <a:defRPr sz="20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30578ACC-22D6-47C1-A373-4FD133E34F3C}" type="datetimeFigureOut">
              <a:rPr lang="en-US" dirty="0"/>
              <a:t>9/24/2024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10729455" y="2869895"/>
            <a:ext cx="1154151" cy="1090789"/>
          </a:xfrm>
        </p:spPr>
        <p:txBody>
          <a:bodyPr/>
          <a:lstStyle/>
          <a:p>
            <a:fld id="{6D22F896-40B5-4ADD-8801-0D06FADFA09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80320" y="2336873"/>
            <a:ext cx="4698358" cy="3599316"/>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594123" y="2336873"/>
            <a:ext cx="4700058" cy="3599316"/>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E5A6C69-6797-4E8A-BF37-F2C3751466E9}" type="datetimeFigureOut">
              <a:rPr lang="en-US" dirty="0"/>
              <a:t>9/24/2024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pic>
        <p:nvPicPr>
          <p:cNvPr id="10" name="Picture 9"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1" name="Picture 10"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2" name="Rectangle 11"/>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Rectangle 12"/>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19" y="753229"/>
            <a:ext cx="9613863" cy="1080937"/>
          </a:xfrm>
        </p:spPr>
        <p:txBody>
          <a:bodyPr/>
          <a:lstStyle/>
          <a:p>
            <a:r>
              <a:rPr lang="en-US"/>
              <a:t>Click to edit Master title style</a:t>
            </a:r>
            <a:endParaRPr lang="en-US" dirty="0"/>
          </a:p>
        </p:txBody>
      </p:sp>
      <p:sp>
        <p:nvSpPr>
          <p:cNvPr id="3" name="Text Placeholder 2"/>
          <p:cNvSpPr>
            <a:spLocks noGrp="1"/>
          </p:cNvSpPr>
          <p:nvPr>
            <p:ph type="body" idx="1"/>
          </p:nvPr>
        </p:nvSpPr>
        <p:spPr>
          <a:xfrm>
            <a:off x="906350" y="2336873"/>
            <a:ext cx="4472327" cy="69313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80322" y="3030008"/>
            <a:ext cx="4698355" cy="290617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820154" y="2336873"/>
            <a:ext cx="4474028" cy="69207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5594123" y="3030008"/>
            <a:ext cx="4700059" cy="290617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D82014A1-A632-4878-A0D3-F52BA7563730}" type="datetimeFigureOut">
              <a:rPr lang="en-US" dirty="0"/>
              <a:t>9/24/2024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pic>
        <p:nvPicPr>
          <p:cNvPr id="6" name="Picture 5"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7" name="Picture 6"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8" name="Rectangle 7"/>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CE99F462-093F-4566-844B-4C71F2739DA5}" type="datetimeFigureOut">
              <a:rPr lang="en-US" dirty="0"/>
              <a:t>9/24/2024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5" name="Picture 4" descr="HD-ShadowShor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6" name="Rectangle 5"/>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Date Placeholder 1"/>
          <p:cNvSpPr>
            <a:spLocks noGrp="1"/>
          </p:cNvSpPr>
          <p:nvPr>
            <p:ph type="dt" sz="half" idx="10"/>
          </p:nvPr>
        </p:nvSpPr>
        <p:spPr/>
        <p:txBody>
          <a:bodyPr/>
          <a:lstStyle/>
          <a:p>
            <a:fld id="{3D24A7AC-904D-4781-85BA-7D10C17ED021}" type="datetimeFigureOut">
              <a:rPr lang="en-US" dirty="0"/>
              <a:t>9/24/2024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1" y="753227"/>
            <a:ext cx="9613859" cy="1080940"/>
          </a:xfrm>
        </p:spPr>
        <p:txBody>
          <a:bodyPr anchor="ct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a:xfrm>
            <a:off x="4685846" y="2336873"/>
            <a:ext cx="5608336" cy="359931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80322" y="2336872"/>
            <a:ext cx="3790078" cy="3599317"/>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E331444B-B92B-4E27-8C94-BB93EAF5CB18}" type="datetimeFigureOut">
              <a:rPr lang="en-US" dirty="0"/>
              <a:t>9/24/2024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3" y="753228"/>
            <a:ext cx="9613857" cy="1080938"/>
          </a:xfrm>
        </p:spPr>
        <p:txBody>
          <a:bodyPr anchor="ctr">
            <a:normAutofit/>
          </a:bodyPr>
          <a:lstStyle>
            <a:lvl1pPr>
              <a:defRPr sz="3600"/>
            </a:lvl1pPr>
          </a:lstStyle>
          <a:p>
            <a:r>
              <a:rPr lang="en-US"/>
              <a:t>Click to edit Master title style</a:t>
            </a:r>
            <a:endParaRPr lang="en-US" dirty="0"/>
          </a:p>
        </p:txBody>
      </p:sp>
      <p:sp>
        <p:nvSpPr>
          <p:cNvPr id="3" name="Picture Placeholder 2"/>
          <p:cNvSpPr>
            <a:spLocks noGrp="1" noChangeAspect="1"/>
          </p:cNvSpPr>
          <p:nvPr>
            <p:ph type="pic" idx="1"/>
          </p:nvPr>
        </p:nvSpPr>
        <p:spPr>
          <a:xfrm>
            <a:off x="4868333" y="2336874"/>
            <a:ext cx="5425849" cy="3599312"/>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80323" y="2336873"/>
            <a:ext cx="3876256" cy="3599315"/>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363EFA5E-FA76-400D-B3DC-F0BA90E6D107}" type="datetimeFigureOut">
              <a:rPr lang="en-US" dirty="0"/>
              <a:t>9/24/2024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7" name="Picture 6" descr="hashOverlay-FullResolve.png"/>
          <p:cNvPicPr>
            <a:picLocks noChangeAspect="1"/>
          </p:cNvPicPr>
          <p:nvPr/>
        </p:nvPicPr>
        <p:blipFill>
          <a:blip r:embed="rId19">
            <a:alphaModFix amt="10000"/>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Placeholder 1"/>
          <p:cNvSpPr>
            <a:spLocks noGrp="1"/>
          </p:cNvSpPr>
          <p:nvPr>
            <p:ph type="title"/>
          </p:nvPr>
        </p:nvSpPr>
        <p:spPr>
          <a:xfrm>
            <a:off x="680321" y="753228"/>
            <a:ext cx="9613861" cy="1080938"/>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80321" y="2336873"/>
            <a:ext cx="9613861" cy="3599316"/>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550981" y="5936187"/>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9D6E9DEC-419B-4CC5-A080-3B06BD5A8291}" type="datetimeFigureOut">
              <a:rPr lang="en-US" dirty="0"/>
              <a:t>9/24/2024</a:t>
            </a:fld>
            <a:endParaRPr lang="en-US" dirty="0"/>
          </a:p>
        </p:txBody>
      </p:sp>
      <p:sp>
        <p:nvSpPr>
          <p:cNvPr id="5" name="Footer Placeholder 4"/>
          <p:cNvSpPr>
            <a:spLocks noGrp="1"/>
          </p:cNvSpPr>
          <p:nvPr>
            <p:ph type="ftr" sz="quarter" idx="3"/>
          </p:nvPr>
        </p:nvSpPr>
        <p:spPr>
          <a:xfrm>
            <a:off x="680321" y="5936188"/>
            <a:ext cx="6870660" cy="365125"/>
          </a:xfrm>
          <a:prstGeom prst="rect">
            <a:avLst/>
          </a:prstGeom>
        </p:spPr>
        <p:txBody>
          <a:bodyPr vert="horz" lIns="91440" tIns="45720" rIns="91440" bIns="45720" rtlCol="0" anchor="ctr"/>
          <a:lstStyle>
            <a:lvl1pPr algn="l">
              <a:defRPr sz="105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10729455" y="753227"/>
            <a:ext cx="1154151" cy="1090789"/>
          </a:xfrm>
          <a:prstGeom prst="rect">
            <a:avLst/>
          </a:prstGeom>
        </p:spPr>
        <p:txBody>
          <a:bodyPr vert="horz" lIns="91440" tIns="45720" rIns="91440" bIns="45720" rtlCol="0" anchor="ctr"/>
          <a:lstStyle>
            <a:lvl1pPr algn="l">
              <a:defRPr sz="3600">
                <a:solidFill>
                  <a:schemeClr val="tx1">
                    <a:tint val="75000"/>
                  </a:schemeClr>
                </a:solidFill>
              </a:defRPr>
            </a:lvl1pPr>
          </a:lstStyle>
          <a:p>
            <a:fld id="{6D22F896-40B5-4ADD-8801-0D06FADFA095}"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6" r:id="rId12"/>
    <p:sldLayoutId id="2147483663" r:id="rId13"/>
    <p:sldLayoutId id="2147483667" r:id="rId14"/>
    <p:sldLayoutId id="2147483668" r:id="rId15"/>
    <p:sldLayoutId id="2147483658" r:id="rId16"/>
    <p:sldLayoutId id="2147483659" r:id="rId17"/>
  </p:sldLayoutIdLst>
  <p:hf sldNum="0" hdr="0" ftr="0" dt="0"/>
  <p:txStyles>
    <p:titleStyle>
      <a:lvl1pPr algn="l" defTabSz="914400" rtl="0" eaLnBrk="1" latinLnBrk="0" hangingPunct="1">
        <a:lnSpc>
          <a:spcPct val="90000"/>
        </a:lnSpc>
        <a:spcBef>
          <a:spcPct val="0"/>
        </a:spcBef>
        <a:buNone/>
        <a:defRPr sz="36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slideLayout" Target="../slideLayouts/slideLayout8.xml"/><Relationship Id="rId1" Type="http://schemas.openxmlformats.org/officeDocument/2006/relationships/video" Target="https://www.youtube.com/embed/gmUHEvrpYoU" TargetMode="External"/><Relationship Id="rId5" Type="http://schemas.openxmlformats.org/officeDocument/2006/relationships/image" Target="../media/image16.jpeg"/><Relationship Id="rId4" Type="http://schemas.openxmlformats.org/officeDocument/2006/relationships/image" Target="../media/image15.png"/></Relationships>
</file>

<file path=ppt/slides/_rels/slide11.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image" Target="../media/image5.png"/><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jpeg"/><Relationship Id="rId1" Type="http://schemas.openxmlformats.org/officeDocument/2006/relationships/slideLayout" Target="../slideLayouts/slideLayout8.xml"/><Relationship Id="rId5" Type="http://schemas.openxmlformats.org/officeDocument/2006/relationships/image" Target="../media/image5.png"/><Relationship Id="rId4" Type="http://schemas.openxmlformats.org/officeDocument/2006/relationships/image" Target="../media/image8.png"/></Relationships>
</file>

<file path=ppt/slides/_rels/slide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9.jpeg"/><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image" Target="../media/image5.png"/><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image" Target="../media/image11.jpeg"/><Relationship Id="rId1" Type="http://schemas.openxmlformats.org/officeDocument/2006/relationships/slideLayout" Target="../slideLayouts/slideLayout8.xml"/><Relationship Id="rId4" Type="http://schemas.openxmlformats.org/officeDocument/2006/relationships/image" Target="../media/image5.png"/></Relationships>
</file>

<file path=ppt/slides/_rels/slide6.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5.png"/><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3" Type="http://schemas.openxmlformats.org/officeDocument/2006/relationships/image" Target="../media/image14.jpeg"/><Relationship Id="rId2" Type="http://schemas.openxmlformats.org/officeDocument/2006/relationships/image" Target="../media/image5.png"/><Relationship Id="rId1" Type="http://schemas.openxmlformats.org/officeDocument/2006/relationships/slideLayout" Target="../slideLayouts/slideLayout8.xml"/></Relationships>
</file>

<file path=ppt/slides/_rels/slide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D234C4-A449-4EF8-9E3C-5D603B8E39FD}"/>
              </a:ext>
            </a:extLst>
          </p:cNvPr>
          <p:cNvSpPr>
            <a:spLocks noGrp="1"/>
          </p:cNvSpPr>
          <p:nvPr>
            <p:ph type="ctrTitle"/>
          </p:nvPr>
        </p:nvSpPr>
        <p:spPr/>
        <p:txBody>
          <a:bodyPr/>
          <a:lstStyle/>
          <a:p>
            <a:r>
              <a:rPr lang="en-US" dirty="0"/>
              <a:t>AI Chatbots – Who’s Behind The Screen?</a:t>
            </a:r>
          </a:p>
        </p:txBody>
      </p:sp>
      <p:sp>
        <p:nvSpPr>
          <p:cNvPr id="3" name="Subtitle 2">
            <a:extLst>
              <a:ext uri="{FF2B5EF4-FFF2-40B4-BE49-F238E27FC236}">
                <a16:creationId xmlns:a16="http://schemas.microsoft.com/office/drawing/2014/main" id="{A94757FF-70C8-4C92-AA94-86CE5B65FCEC}"/>
              </a:ext>
            </a:extLst>
          </p:cNvPr>
          <p:cNvSpPr>
            <a:spLocks noGrp="1"/>
          </p:cNvSpPr>
          <p:nvPr>
            <p:ph type="subTitle" idx="1"/>
          </p:nvPr>
        </p:nvSpPr>
        <p:spPr/>
        <p:txBody>
          <a:bodyPr>
            <a:normAutofit lnSpcReduction="10000"/>
          </a:bodyPr>
          <a:lstStyle/>
          <a:p>
            <a:r>
              <a:rPr lang="en-US" dirty="0"/>
              <a:t>Glenn Hills High School</a:t>
            </a:r>
          </a:p>
          <a:p>
            <a:r>
              <a:rPr lang="en-US" dirty="0"/>
              <a:t>Ms. V. New, M.Ed., Library Media Specialist</a:t>
            </a:r>
          </a:p>
          <a:p>
            <a:r>
              <a:rPr lang="en-US" dirty="0"/>
              <a:t>Source:  Common Sense Media</a:t>
            </a:r>
          </a:p>
        </p:txBody>
      </p:sp>
      <p:pic>
        <p:nvPicPr>
          <p:cNvPr id="1026" name="Picture 2" descr="Top AI Chatbot Development Solutions ...">
            <a:extLst>
              <a:ext uri="{FF2B5EF4-FFF2-40B4-BE49-F238E27FC236}">
                <a16:creationId xmlns:a16="http://schemas.microsoft.com/office/drawing/2014/main" id="{EFA249AB-A210-4241-A1D3-0AF6A0F273E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617703" y="2362200"/>
            <a:ext cx="2143125" cy="2133600"/>
          </a:xfrm>
          <a:prstGeom prst="rect">
            <a:avLst/>
          </a:prstGeom>
          <a:noFill/>
          <a:extLst>
            <a:ext uri="{909E8E84-426E-40DD-AFC4-6F175D3DCCD1}">
              <a14:hiddenFill xmlns:a14="http://schemas.microsoft.com/office/drawing/2010/main">
                <a:solidFill>
                  <a:srgbClr val="FFFFFF"/>
                </a:solidFill>
              </a14:hiddenFill>
            </a:ext>
          </a:extLst>
        </p:spPr>
      </p:pic>
      <p:pic>
        <p:nvPicPr>
          <p:cNvPr id="1034" name="Picture 10" descr="Become a Common Sense School | Common Sense Education">
            <a:extLst>
              <a:ext uri="{FF2B5EF4-FFF2-40B4-BE49-F238E27FC236}">
                <a16:creationId xmlns:a16="http://schemas.microsoft.com/office/drawing/2014/main" id="{218D4A5F-49E8-4CB0-9D1E-F3D031A3FDA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02019" y="191386"/>
            <a:ext cx="2133600" cy="89612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7228958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92C1A35F-01FA-4C5B-99C8-E56EEB05EB3A}"/>
              </a:ext>
            </a:extLst>
          </p:cNvPr>
          <p:cNvSpPr>
            <a:spLocks noGrp="1"/>
          </p:cNvSpPr>
          <p:nvPr>
            <p:ph type="body" sz="half" idx="2"/>
          </p:nvPr>
        </p:nvSpPr>
        <p:spPr>
          <a:xfrm>
            <a:off x="372140" y="2231300"/>
            <a:ext cx="6347638" cy="3873473"/>
          </a:xfrm>
        </p:spPr>
        <p:txBody>
          <a:bodyPr>
            <a:normAutofit/>
          </a:bodyPr>
          <a:lstStyle/>
          <a:p>
            <a:endParaRPr lang="en-US" sz="3200" dirty="0"/>
          </a:p>
          <a:p>
            <a:br>
              <a:rPr lang="en-US" sz="3200" dirty="0"/>
            </a:br>
            <a:endParaRPr lang="en-US" sz="3200" dirty="0"/>
          </a:p>
          <a:p>
            <a:endParaRPr lang="en-US" sz="3200" dirty="0"/>
          </a:p>
        </p:txBody>
      </p:sp>
      <p:pic>
        <p:nvPicPr>
          <p:cNvPr id="7" name="Picture 10" descr="Become a Common Sense School | Common Sense Education">
            <a:extLst>
              <a:ext uri="{FF2B5EF4-FFF2-40B4-BE49-F238E27FC236}">
                <a16:creationId xmlns:a16="http://schemas.microsoft.com/office/drawing/2014/main" id="{8FD7604A-B6C2-4583-8DED-FB0C3094BBE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378079" y="818713"/>
            <a:ext cx="2133600" cy="896126"/>
          </a:xfrm>
          <a:prstGeom prst="rect">
            <a:avLst/>
          </a:prstGeom>
          <a:noFill/>
          <a:extLst>
            <a:ext uri="{909E8E84-426E-40DD-AFC4-6F175D3DCCD1}">
              <a14:hiddenFill xmlns:a14="http://schemas.microsoft.com/office/drawing/2010/main">
                <a:solidFill>
                  <a:srgbClr val="FFFFFF"/>
                </a:solidFill>
              </a14:hiddenFill>
            </a:ext>
          </a:extLst>
        </p:spPr>
      </p:pic>
      <p:pic>
        <p:nvPicPr>
          <p:cNvPr id="2" name="Online Media 1">
            <a:hlinkClick r:id="" action="ppaction://media"/>
            <a:extLst>
              <a:ext uri="{FF2B5EF4-FFF2-40B4-BE49-F238E27FC236}">
                <a16:creationId xmlns:a16="http://schemas.microsoft.com/office/drawing/2014/main" id="{7A9CFC3A-C2E9-45C5-8E8D-4ACF017B55AC}"/>
              </a:ext>
            </a:extLst>
          </p:cNvPr>
          <p:cNvPicPr>
            <a:picLocks noRot="1" noChangeAspect="1"/>
          </p:cNvPicPr>
          <p:nvPr>
            <a:videoFile r:link="rId1"/>
          </p:nvPr>
        </p:nvPicPr>
        <p:blipFill>
          <a:blip r:embed="rId4"/>
          <a:stretch>
            <a:fillRect/>
          </a:stretch>
        </p:blipFill>
        <p:spPr>
          <a:xfrm>
            <a:off x="5766390" y="3078791"/>
            <a:ext cx="4572000" cy="2571750"/>
          </a:xfrm>
          <a:prstGeom prst="rect">
            <a:avLst/>
          </a:prstGeom>
        </p:spPr>
      </p:pic>
      <p:pic>
        <p:nvPicPr>
          <p:cNvPr id="7170" name="Picture 2" descr="AI CHATBOT THE FUTURE (English Edition) eBook : Nishad, Rohit :  Amazon.com.mx: Tienda Kindle">
            <a:extLst>
              <a:ext uri="{FF2B5EF4-FFF2-40B4-BE49-F238E27FC236}">
                <a16:creationId xmlns:a16="http://schemas.microsoft.com/office/drawing/2014/main" id="{544BED1F-F458-45BF-8179-42B6454FCA05}"/>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245450" y="2392325"/>
            <a:ext cx="2981325" cy="3545515"/>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a:extLst>
              <a:ext uri="{FF2B5EF4-FFF2-40B4-BE49-F238E27FC236}">
                <a16:creationId xmlns:a16="http://schemas.microsoft.com/office/drawing/2014/main" id="{F806B2C7-0B17-4D08-BC54-5F9537F5F389}"/>
              </a:ext>
            </a:extLst>
          </p:cNvPr>
          <p:cNvSpPr txBox="1"/>
          <p:nvPr/>
        </p:nvSpPr>
        <p:spPr>
          <a:xfrm>
            <a:off x="680321" y="974388"/>
            <a:ext cx="7707944" cy="584775"/>
          </a:xfrm>
          <a:prstGeom prst="rect">
            <a:avLst/>
          </a:prstGeom>
          <a:noFill/>
        </p:spPr>
        <p:txBody>
          <a:bodyPr wrap="none" rtlCol="0">
            <a:spAutoFit/>
          </a:bodyPr>
          <a:lstStyle/>
          <a:p>
            <a:r>
              <a:rPr lang="en-US" sz="3200" dirty="0"/>
              <a:t>Watch The Video, What Are AI Chatbots?</a:t>
            </a:r>
          </a:p>
        </p:txBody>
      </p:sp>
    </p:spTree>
    <p:extLst>
      <p:ext uri="{BB962C8B-B14F-4D97-AF65-F5344CB8AC3E}">
        <p14:creationId xmlns:p14="http://schemas.microsoft.com/office/powerpoint/2010/main" val="21947568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92C1A35F-01FA-4C5B-99C8-E56EEB05EB3A}"/>
              </a:ext>
            </a:extLst>
          </p:cNvPr>
          <p:cNvSpPr>
            <a:spLocks noGrp="1"/>
          </p:cNvSpPr>
          <p:nvPr>
            <p:ph type="body" sz="half" idx="2"/>
          </p:nvPr>
        </p:nvSpPr>
        <p:spPr>
          <a:xfrm>
            <a:off x="372140" y="2231300"/>
            <a:ext cx="6347638" cy="3873473"/>
          </a:xfrm>
        </p:spPr>
        <p:txBody>
          <a:bodyPr>
            <a:normAutofit/>
          </a:bodyPr>
          <a:lstStyle/>
          <a:p>
            <a:r>
              <a:rPr lang="en-US" sz="3200" i="1" dirty="0">
                <a:latin typeface="Calibri" panose="020F0502020204030204" pitchFamily="34" charset="0"/>
                <a:cs typeface="Calibri" panose="020F0502020204030204" pitchFamily="34" charset="0"/>
              </a:rPr>
              <a:t>Now that you know what AI chatbots can and can't do, it's important to consider which situations allow AI chatbots to be most helpful, and when might it be important to talk to real humans instead of talking to a machine.</a:t>
            </a:r>
            <a:endParaRPr lang="en-US" sz="3200" dirty="0">
              <a:latin typeface="Calibri" panose="020F0502020204030204" pitchFamily="34" charset="0"/>
              <a:cs typeface="Calibri" panose="020F0502020204030204" pitchFamily="34" charset="0"/>
            </a:endParaRPr>
          </a:p>
        </p:txBody>
      </p:sp>
      <p:pic>
        <p:nvPicPr>
          <p:cNvPr id="7" name="Picture 10" descr="Become a Common Sense School | Common Sense Education">
            <a:extLst>
              <a:ext uri="{FF2B5EF4-FFF2-40B4-BE49-F238E27FC236}">
                <a16:creationId xmlns:a16="http://schemas.microsoft.com/office/drawing/2014/main" id="{8FD7604A-B6C2-4583-8DED-FB0C3094BBE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378079" y="818713"/>
            <a:ext cx="2133600" cy="896126"/>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a:extLst>
              <a:ext uri="{FF2B5EF4-FFF2-40B4-BE49-F238E27FC236}">
                <a16:creationId xmlns:a16="http://schemas.microsoft.com/office/drawing/2014/main" id="{F806B2C7-0B17-4D08-BC54-5F9537F5F389}"/>
              </a:ext>
            </a:extLst>
          </p:cNvPr>
          <p:cNvSpPr txBox="1"/>
          <p:nvPr/>
        </p:nvSpPr>
        <p:spPr>
          <a:xfrm>
            <a:off x="1382847" y="974388"/>
            <a:ext cx="2423036" cy="584775"/>
          </a:xfrm>
          <a:prstGeom prst="rect">
            <a:avLst/>
          </a:prstGeom>
          <a:noFill/>
        </p:spPr>
        <p:txBody>
          <a:bodyPr wrap="none" rtlCol="0">
            <a:spAutoFit/>
          </a:bodyPr>
          <a:lstStyle/>
          <a:p>
            <a:r>
              <a:rPr lang="en-US" sz="3200" dirty="0"/>
              <a:t>In The Know</a:t>
            </a:r>
          </a:p>
        </p:txBody>
      </p:sp>
      <p:pic>
        <p:nvPicPr>
          <p:cNvPr id="8194" name="Picture 2" descr="Olark">
            <a:extLst>
              <a:ext uri="{FF2B5EF4-FFF2-40B4-BE49-F238E27FC236}">
                <a16:creationId xmlns:a16="http://schemas.microsoft.com/office/drawing/2014/main" id="{48D834E1-E6E6-4B42-894C-C6532B8F6002}"/>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251405" y="2421002"/>
            <a:ext cx="4380614" cy="387347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711898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364F0E-74C6-4696-B176-B6716ED11C02}"/>
              </a:ext>
            </a:extLst>
          </p:cNvPr>
          <p:cNvSpPr>
            <a:spLocks noGrp="1"/>
          </p:cNvSpPr>
          <p:nvPr>
            <p:ph type="title"/>
          </p:nvPr>
        </p:nvSpPr>
        <p:spPr/>
        <p:txBody>
          <a:bodyPr/>
          <a:lstStyle/>
          <a:p>
            <a:r>
              <a:rPr lang="en-US" dirty="0"/>
              <a:t>Essential Question</a:t>
            </a:r>
          </a:p>
        </p:txBody>
      </p:sp>
      <p:sp>
        <p:nvSpPr>
          <p:cNvPr id="4" name="Text Placeholder 3">
            <a:extLst>
              <a:ext uri="{FF2B5EF4-FFF2-40B4-BE49-F238E27FC236}">
                <a16:creationId xmlns:a16="http://schemas.microsoft.com/office/drawing/2014/main" id="{92C1A35F-01FA-4C5B-99C8-E56EEB05EB3A}"/>
              </a:ext>
            </a:extLst>
          </p:cNvPr>
          <p:cNvSpPr>
            <a:spLocks noGrp="1"/>
          </p:cNvSpPr>
          <p:nvPr>
            <p:ph type="body" sz="half" idx="2"/>
          </p:nvPr>
        </p:nvSpPr>
        <p:spPr/>
        <p:txBody>
          <a:bodyPr>
            <a:normAutofit/>
          </a:bodyPr>
          <a:lstStyle/>
          <a:p>
            <a:r>
              <a:rPr lang="en-US" sz="3200" dirty="0"/>
              <a:t>Why are AI chatbots designed to sound so human-like, and how can that impact our everyday lives?</a:t>
            </a:r>
          </a:p>
        </p:txBody>
      </p:sp>
      <p:pic>
        <p:nvPicPr>
          <p:cNvPr id="2050" name="Picture 2" descr="Ai chatbox Icon Pack | Download 20 3D ...">
            <a:extLst>
              <a:ext uri="{FF2B5EF4-FFF2-40B4-BE49-F238E27FC236}">
                <a16:creationId xmlns:a16="http://schemas.microsoft.com/office/drawing/2014/main" id="{7F2B35B3-90EA-43B2-8FF1-ACD00041D94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300885" y="2512074"/>
            <a:ext cx="2143125" cy="2143125"/>
          </a:xfrm>
          <a:prstGeom prst="rect">
            <a:avLst/>
          </a:prstGeom>
          <a:noFill/>
          <a:extLst>
            <a:ext uri="{909E8E84-426E-40DD-AFC4-6F175D3DCCD1}">
              <a14:hiddenFill xmlns:a14="http://schemas.microsoft.com/office/drawing/2010/main">
                <a:solidFill>
                  <a:srgbClr val="FFFFFF"/>
                </a:solidFill>
              </a14:hiddenFill>
            </a:ext>
          </a:extLst>
        </p:spPr>
      </p:pic>
      <p:pic>
        <p:nvPicPr>
          <p:cNvPr id="2052" name="Picture 4" descr="AI For Kids: A Chatbox Exploration">
            <a:extLst>
              <a:ext uri="{FF2B5EF4-FFF2-40B4-BE49-F238E27FC236}">
                <a16:creationId xmlns:a16="http://schemas.microsoft.com/office/drawing/2014/main" id="{C7C15F5F-0C26-4E7C-B93D-3B575CC549C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878726" y="2512074"/>
            <a:ext cx="3774558" cy="2143124"/>
          </a:xfrm>
          <a:prstGeom prst="rect">
            <a:avLst/>
          </a:prstGeom>
          <a:noFill/>
          <a:extLst>
            <a:ext uri="{909E8E84-426E-40DD-AFC4-6F175D3DCCD1}">
              <a14:hiddenFill xmlns:a14="http://schemas.microsoft.com/office/drawing/2010/main">
                <a:solidFill>
                  <a:srgbClr val="FFFFFF"/>
                </a:solidFill>
              </a14:hiddenFill>
            </a:ext>
          </a:extLst>
        </p:spPr>
      </p:pic>
      <p:pic>
        <p:nvPicPr>
          <p:cNvPr id="2054" name="Picture 6" descr="ai-chatbox - Oral Health Group">
            <a:extLst>
              <a:ext uri="{FF2B5EF4-FFF2-40B4-BE49-F238E27FC236}">
                <a16:creationId xmlns:a16="http://schemas.microsoft.com/office/drawing/2014/main" id="{8A9E7B6B-613A-4820-9E9B-015738AC725C}"/>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645887" y="4904266"/>
            <a:ext cx="5348177" cy="1794245"/>
          </a:xfrm>
          <a:prstGeom prst="rect">
            <a:avLst/>
          </a:prstGeom>
          <a:noFill/>
          <a:extLst>
            <a:ext uri="{909E8E84-426E-40DD-AFC4-6F175D3DCCD1}">
              <a14:hiddenFill xmlns:a14="http://schemas.microsoft.com/office/drawing/2010/main">
                <a:solidFill>
                  <a:srgbClr val="FFFFFF"/>
                </a:solidFill>
              </a14:hiddenFill>
            </a:ext>
          </a:extLst>
        </p:spPr>
      </p:pic>
      <p:pic>
        <p:nvPicPr>
          <p:cNvPr id="8" name="Picture 10" descr="Become a Common Sense School | Common Sense Education">
            <a:extLst>
              <a:ext uri="{FF2B5EF4-FFF2-40B4-BE49-F238E27FC236}">
                <a16:creationId xmlns:a16="http://schemas.microsoft.com/office/drawing/2014/main" id="{7766ECEF-002D-4344-BCA3-B72452B4D1B0}"/>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9378079" y="845634"/>
            <a:ext cx="2133600" cy="89612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0510357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364F0E-74C6-4696-B176-B6716ED11C02}"/>
              </a:ext>
            </a:extLst>
          </p:cNvPr>
          <p:cNvSpPr>
            <a:spLocks noGrp="1"/>
          </p:cNvSpPr>
          <p:nvPr>
            <p:ph type="title"/>
          </p:nvPr>
        </p:nvSpPr>
        <p:spPr/>
        <p:txBody>
          <a:bodyPr/>
          <a:lstStyle/>
          <a:p>
            <a:r>
              <a:rPr lang="en-US" dirty="0"/>
              <a:t>Learning Objectives</a:t>
            </a:r>
          </a:p>
        </p:txBody>
      </p:sp>
      <p:sp>
        <p:nvSpPr>
          <p:cNvPr id="4" name="Text Placeholder 3">
            <a:extLst>
              <a:ext uri="{FF2B5EF4-FFF2-40B4-BE49-F238E27FC236}">
                <a16:creationId xmlns:a16="http://schemas.microsoft.com/office/drawing/2014/main" id="{92C1A35F-01FA-4C5B-99C8-E56EEB05EB3A}"/>
              </a:ext>
            </a:extLst>
          </p:cNvPr>
          <p:cNvSpPr>
            <a:spLocks noGrp="1"/>
          </p:cNvSpPr>
          <p:nvPr>
            <p:ph type="body" sz="half" idx="2"/>
          </p:nvPr>
        </p:nvSpPr>
        <p:spPr>
          <a:xfrm>
            <a:off x="372139" y="2231300"/>
            <a:ext cx="6826103" cy="3873473"/>
          </a:xfrm>
        </p:spPr>
        <p:txBody>
          <a:bodyPr>
            <a:normAutofit/>
          </a:bodyPr>
          <a:lstStyle/>
          <a:p>
            <a:pPr marL="342900" indent="-342900">
              <a:buFont typeface="Wingdings" panose="05000000000000000000" pitchFamily="2" charset="2"/>
              <a:buChar char="§"/>
            </a:pPr>
            <a:r>
              <a:rPr lang="en-US" sz="2400" dirty="0"/>
              <a:t>Define what AI chatbots are and how they work.</a:t>
            </a:r>
          </a:p>
          <a:p>
            <a:pPr marL="342900" indent="-342900">
              <a:buFont typeface="Wingdings" panose="05000000000000000000" pitchFamily="2" charset="2"/>
              <a:buChar char="§"/>
            </a:pPr>
            <a:r>
              <a:rPr lang="en-US" sz="2400" dirty="0"/>
              <a:t>Understand why AI chatbots are intentionally designed to sound like people.</a:t>
            </a:r>
          </a:p>
          <a:p>
            <a:pPr marL="342900" indent="-342900">
              <a:buFont typeface="Wingdings" panose="05000000000000000000" pitchFamily="2" charset="2"/>
              <a:buChar char="§"/>
            </a:pPr>
            <a:r>
              <a:rPr lang="en-US" sz="2400" dirty="0"/>
              <a:t>Reflect upon the potential impacts of AI chatbots in our lives.</a:t>
            </a:r>
          </a:p>
          <a:p>
            <a:endParaRPr lang="en-US" sz="3200" dirty="0"/>
          </a:p>
        </p:txBody>
      </p:sp>
      <p:pic>
        <p:nvPicPr>
          <p:cNvPr id="3074" name="Picture 2" descr="Bing AI chatbot's 'destructive' rampage ...">
            <a:extLst>
              <a:ext uri="{FF2B5EF4-FFF2-40B4-BE49-F238E27FC236}">
                <a16:creationId xmlns:a16="http://schemas.microsoft.com/office/drawing/2014/main" id="{97B1A8CF-1ECE-43CE-94A2-6684D112CED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357730" y="2466753"/>
            <a:ext cx="4646428" cy="3997842"/>
          </a:xfrm>
          <a:prstGeom prst="rect">
            <a:avLst/>
          </a:prstGeom>
          <a:noFill/>
          <a:extLst>
            <a:ext uri="{909E8E84-426E-40DD-AFC4-6F175D3DCCD1}">
              <a14:hiddenFill xmlns:a14="http://schemas.microsoft.com/office/drawing/2010/main">
                <a:solidFill>
                  <a:srgbClr val="FFFFFF"/>
                </a:solidFill>
              </a14:hiddenFill>
            </a:ext>
          </a:extLst>
        </p:spPr>
      </p:pic>
      <p:pic>
        <p:nvPicPr>
          <p:cNvPr id="8" name="Picture 10" descr="Become a Common Sense School | Common Sense Education">
            <a:extLst>
              <a:ext uri="{FF2B5EF4-FFF2-40B4-BE49-F238E27FC236}">
                <a16:creationId xmlns:a16="http://schemas.microsoft.com/office/drawing/2014/main" id="{108CCF81-6203-4547-A215-137ABCBE606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494875" y="845634"/>
            <a:ext cx="2133600" cy="89612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2407193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364F0E-74C6-4696-B176-B6716ED11C02}"/>
              </a:ext>
            </a:extLst>
          </p:cNvPr>
          <p:cNvSpPr>
            <a:spLocks noGrp="1"/>
          </p:cNvSpPr>
          <p:nvPr>
            <p:ph type="title"/>
          </p:nvPr>
        </p:nvSpPr>
        <p:spPr/>
        <p:txBody>
          <a:bodyPr/>
          <a:lstStyle/>
          <a:p>
            <a:r>
              <a:rPr lang="en-US" dirty="0"/>
              <a:t>Key Vocabulary</a:t>
            </a:r>
          </a:p>
        </p:txBody>
      </p:sp>
      <p:sp>
        <p:nvSpPr>
          <p:cNvPr id="4" name="Text Placeholder 3">
            <a:extLst>
              <a:ext uri="{FF2B5EF4-FFF2-40B4-BE49-F238E27FC236}">
                <a16:creationId xmlns:a16="http://schemas.microsoft.com/office/drawing/2014/main" id="{92C1A35F-01FA-4C5B-99C8-E56EEB05EB3A}"/>
              </a:ext>
            </a:extLst>
          </p:cNvPr>
          <p:cNvSpPr>
            <a:spLocks noGrp="1"/>
          </p:cNvSpPr>
          <p:nvPr>
            <p:ph type="body" sz="half" idx="2"/>
          </p:nvPr>
        </p:nvSpPr>
        <p:spPr>
          <a:xfrm>
            <a:off x="372139" y="2231300"/>
            <a:ext cx="7293935" cy="3873473"/>
          </a:xfrm>
        </p:spPr>
        <p:txBody>
          <a:bodyPr>
            <a:normAutofit/>
          </a:bodyPr>
          <a:lstStyle/>
          <a:p>
            <a:r>
              <a:rPr lang="en-US" sz="3200" b="1" dirty="0"/>
              <a:t>artificial intelligence (AI) –</a:t>
            </a:r>
            <a:r>
              <a:rPr lang="en-US" sz="3200" dirty="0"/>
              <a:t> a computer program or app that can perform tasks that typically require human intelligence</a:t>
            </a:r>
          </a:p>
          <a:p>
            <a:r>
              <a:rPr lang="en-US" sz="3200" b="1" dirty="0"/>
              <a:t>AI chatbot –</a:t>
            </a:r>
            <a:r>
              <a:rPr lang="en-US" sz="3200" dirty="0"/>
              <a:t> a computer program or app that uses AI technology to respond to what you say in real time</a:t>
            </a:r>
          </a:p>
          <a:p>
            <a:endParaRPr lang="en-US" sz="3200" dirty="0"/>
          </a:p>
        </p:txBody>
      </p:sp>
      <p:pic>
        <p:nvPicPr>
          <p:cNvPr id="6" name="Picture 10" descr="Become a Common Sense School | Common Sense Education">
            <a:extLst>
              <a:ext uri="{FF2B5EF4-FFF2-40B4-BE49-F238E27FC236}">
                <a16:creationId xmlns:a16="http://schemas.microsoft.com/office/drawing/2014/main" id="{0B775DA1-D6B7-4251-ADE2-4D8C5E5F825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378079" y="845634"/>
            <a:ext cx="2133600" cy="896126"/>
          </a:xfrm>
          <a:prstGeom prst="rect">
            <a:avLst/>
          </a:prstGeom>
          <a:noFill/>
          <a:extLst>
            <a:ext uri="{909E8E84-426E-40DD-AFC4-6F175D3DCCD1}">
              <a14:hiddenFill xmlns:a14="http://schemas.microsoft.com/office/drawing/2010/main">
                <a:solidFill>
                  <a:srgbClr val="FFFFFF"/>
                </a:solidFill>
              </a14:hiddenFill>
            </a:ext>
          </a:extLst>
        </p:spPr>
      </p:pic>
      <p:pic>
        <p:nvPicPr>
          <p:cNvPr id="8" name="Picture 2" descr="AI Chatbots: Revolutionizing Digital ...">
            <a:extLst>
              <a:ext uri="{FF2B5EF4-FFF2-40B4-BE49-F238E27FC236}">
                <a16:creationId xmlns:a16="http://schemas.microsoft.com/office/drawing/2014/main" id="{D8D0C671-4C28-45F7-86C8-8292DFFF4C32}"/>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889358" y="2860158"/>
            <a:ext cx="4125432" cy="290765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7193215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364F0E-74C6-4696-B176-B6716ED11C02}"/>
              </a:ext>
            </a:extLst>
          </p:cNvPr>
          <p:cNvSpPr>
            <a:spLocks noGrp="1"/>
          </p:cNvSpPr>
          <p:nvPr>
            <p:ph type="title"/>
          </p:nvPr>
        </p:nvSpPr>
        <p:spPr/>
        <p:txBody>
          <a:bodyPr/>
          <a:lstStyle/>
          <a:p>
            <a:r>
              <a:rPr lang="en-US" dirty="0"/>
              <a:t>What are AI chatbots?</a:t>
            </a:r>
          </a:p>
        </p:txBody>
      </p:sp>
      <p:sp>
        <p:nvSpPr>
          <p:cNvPr id="4" name="Text Placeholder 3">
            <a:extLst>
              <a:ext uri="{FF2B5EF4-FFF2-40B4-BE49-F238E27FC236}">
                <a16:creationId xmlns:a16="http://schemas.microsoft.com/office/drawing/2014/main" id="{92C1A35F-01FA-4C5B-99C8-E56EEB05EB3A}"/>
              </a:ext>
            </a:extLst>
          </p:cNvPr>
          <p:cNvSpPr>
            <a:spLocks noGrp="1"/>
          </p:cNvSpPr>
          <p:nvPr>
            <p:ph type="body" sz="half" idx="2"/>
          </p:nvPr>
        </p:nvSpPr>
        <p:spPr>
          <a:xfrm>
            <a:off x="372140" y="2231300"/>
            <a:ext cx="6347638" cy="3873473"/>
          </a:xfrm>
        </p:spPr>
        <p:txBody>
          <a:bodyPr>
            <a:normAutofit fontScale="62500" lnSpcReduction="20000"/>
          </a:bodyPr>
          <a:lstStyle/>
          <a:p>
            <a:endParaRPr lang="en-US" sz="3200" dirty="0"/>
          </a:p>
          <a:p>
            <a:r>
              <a:rPr lang="en-US" sz="4100" dirty="0"/>
              <a:t>Have you ever interacted with Siri or Alexa, or another type of chatbot assistant?</a:t>
            </a:r>
          </a:p>
          <a:p>
            <a:endParaRPr lang="en-US" sz="4100" dirty="0"/>
          </a:p>
          <a:p>
            <a:r>
              <a:rPr lang="en-US" sz="4100" dirty="0"/>
              <a:t>What are other examples of AI chatbots you've come across?</a:t>
            </a:r>
          </a:p>
          <a:p>
            <a:br>
              <a:rPr lang="en-US" sz="4100" dirty="0"/>
            </a:br>
            <a:r>
              <a:rPr lang="en-US" sz="4100" dirty="0"/>
              <a:t>What have you used AI chatbots for?</a:t>
            </a:r>
          </a:p>
          <a:p>
            <a:br>
              <a:rPr lang="en-US" sz="3200" dirty="0"/>
            </a:br>
            <a:endParaRPr lang="en-US" sz="3200" dirty="0"/>
          </a:p>
          <a:p>
            <a:endParaRPr lang="en-US" sz="3200" dirty="0"/>
          </a:p>
        </p:txBody>
      </p:sp>
      <p:pic>
        <p:nvPicPr>
          <p:cNvPr id="5122" name="Picture 2" descr="Siri vs Alexa: What's the Difference ...">
            <a:extLst>
              <a:ext uri="{FF2B5EF4-FFF2-40B4-BE49-F238E27FC236}">
                <a16:creationId xmlns:a16="http://schemas.microsoft.com/office/drawing/2014/main" id="{86660118-C51D-49C5-90CF-042F4A3D449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123462" y="2346168"/>
            <a:ext cx="4388217" cy="1920876"/>
          </a:xfrm>
          <a:prstGeom prst="rect">
            <a:avLst/>
          </a:prstGeom>
          <a:noFill/>
          <a:extLst>
            <a:ext uri="{909E8E84-426E-40DD-AFC4-6F175D3DCCD1}">
              <a14:hiddenFill xmlns:a14="http://schemas.microsoft.com/office/drawing/2010/main">
                <a:solidFill>
                  <a:srgbClr val="FFFFFF"/>
                </a:solidFill>
              </a14:hiddenFill>
            </a:ext>
          </a:extLst>
        </p:spPr>
      </p:pic>
      <p:pic>
        <p:nvPicPr>
          <p:cNvPr id="5124" name="Picture 4" descr="AI-News - Episode 3 - with Siri, Alexa ...">
            <a:extLst>
              <a:ext uri="{FF2B5EF4-FFF2-40B4-BE49-F238E27FC236}">
                <a16:creationId xmlns:a16="http://schemas.microsoft.com/office/drawing/2014/main" id="{972D8D5B-BB0D-4C74-982A-D22A132DB3F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208335" y="4267044"/>
            <a:ext cx="3827721" cy="1992874"/>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10" descr="Become a Common Sense School | Common Sense Education">
            <a:extLst>
              <a:ext uri="{FF2B5EF4-FFF2-40B4-BE49-F238E27FC236}">
                <a16:creationId xmlns:a16="http://schemas.microsoft.com/office/drawing/2014/main" id="{8FD7604A-B6C2-4583-8DED-FB0C3094BBE8}"/>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378079" y="818713"/>
            <a:ext cx="2133600" cy="89612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7168540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92C1A35F-01FA-4C5B-99C8-E56EEB05EB3A}"/>
              </a:ext>
            </a:extLst>
          </p:cNvPr>
          <p:cNvSpPr>
            <a:spLocks noGrp="1"/>
          </p:cNvSpPr>
          <p:nvPr>
            <p:ph type="body" sz="half" idx="2"/>
          </p:nvPr>
        </p:nvSpPr>
        <p:spPr>
          <a:xfrm>
            <a:off x="372140" y="2231300"/>
            <a:ext cx="6347638" cy="3873473"/>
          </a:xfrm>
        </p:spPr>
        <p:txBody>
          <a:bodyPr>
            <a:normAutofit/>
          </a:bodyPr>
          <a:lstStyle/>
          <a:p>
            <a:endParaRPr lang="en-US" sz="3200" dirty="0"/>
          </a:p>
          <a:p>
            <a:br>
              <a:rPr lang="en-US" sz="3200" dirty="0"/>
            </a:br>
            <a:endParaRPr lang="en-US" sz="3200" dirty="0"/>
          </a:p>
          <a:p>
            <a:endParaRPr lang="en-US" sz="3200" dirty="0"/>
          </a:p>
        </p:txBody>
      </p:sp>
      <p:pic>
        <p:nvPicPr>
          <p:cNvPr id="7" name="Picture 10" descr="Become a Common Sense School | Common Sense Education">
            <a:extLst>
              <a:ext uri="{FF2B5EF4-FFF2-40B4-BE49-F238E27FC236}">
                <a16:creationId xmlns:a16="http://schemas.microsoft.com/office/drawing/2014/main" id="{8FD7604A-B6C2-4583-8DED-FB0C3094BBE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378079" y="818713"/>
            <a:ext cx="2133600" cy="896126"/>
          </a:xfrm>
          <a:prstGeom prst="rect">
            <a:avLst/>
          </a:prstGeom>
          <a:noFill/>
          <a:extLst>
            <a:ext uri="{909E8E84-426E-40DD-AFC4-6F175D3DCCD1}">
              <a14:hiddenFill xmlns:a14="http://schemas.microsoft.com/office/drawing/2010/main">
                <a:solidFill>
                  <a:srgbClr val="FFFFFF"/>
                </a:solidFill>
              </a14:hiddenFill>
            </a:ext>
          </a:extLst>
        </p:spPr>
      </p:pic>
      <p:sp>
        <p:nvSpPr>
          <p:cNvPr id="3" name="Rectangle 2">
            <a:extLst>
              <a:ext uri="{FF2B5EF4-FFF2-40B4-BE49-F238E27FC236}">
                <a16:creationId xmlns:a16="http://schemas.microsoft.com/office/drawing/2014/main" id="{0F10D593-88E9-4752-B40D-94298C5ED34C}"/>
              </a:ext>
            </a:extLst>
          </p:cNvPr>
          <p:cNvSpPr/>
          <p:nvPr/>
        </p:nvSpPr>
        <p:spPr>
          <a:xfrm>
            <a:off x="680320" y="2381992"/>
            <a:ext cx="9792749" cy="3600986"/>
          </a:xfrm>
          <a:prstGeom prst="rect">
            <a:avLst/>
          </a:prstGeom>
        </p:spPr>
        <p:txBody>
          <a:bodyPr wrap="square">
            <a:spAutoFit/>
          </a:bodyPr>
          <a:lstStyle/>
          <a:p>
            <a:r>
              <a:rPr lang="en-US" sz="2800" b="1" dirty="0">
                <a:solidFill>
                  <a:srgbClr val="222222"/>
                </a:solidFill>
                <a:latin typeface="Calibri" panose="020F0502020204030204" pitchFamily="34" charset="0"/>
                <a:cs typeface="Calibri" panose="020F0502020204030204" pitchFamily="34" charset="0"/>
              </a:rPr>
              <a:t>Artificial intelligence</a:t>
            </a:r>
            <a:r>
              <a:rPr lang="en-US" sz="2800" i="1" dirty="0">
                <a:solidFill>
                  <a:srgbClr val="222222"/>
                </a:solidFill>
                <a:latin typeface="Calibri" panose="020F0502020204030204" pitchFamily="34" charset="0"/>
                <a:cs typeface="Calibri" panose="020F0502020204030204" pitchFamily="34" charset="0"/>
              </a:rPr>
              <a:t> is a computer program or app that can perform tasks that typically require human intelligence. And an </a:t>
            </a:r>
            <a:r>
              <a:rPr lang="en-US" sz="2800" b="1" dirty="0">
                <a:solidFill>
                  <a:srgbClr val="222222"/>
                </a:solidFill>
                <a:latin typeface="Calibri" panose="020F0502020204030204" pitchFamily="34" charset="0"/>
                <a:cs typeface="Calibri" panose="020F0502020204030204" pitchFamily="34" charset="0"/>
              </a:rPr>
              <a:t>AI chatbot</a:t>
            </a:r>
            <a:r>
              <a:rPr lang="en-US" sz="2800" dirty="0">
                <a:solidFill>
                  <a:srgbClr val="222222"/>
                </a:solidFill>
                <a:latin typeface="Calibri" panose="020F0502020204030204" pitchFamily="34" charset="0"/>
                <a:cs typeface="Calibri" panose="020F0502020204030204" pitchFamily="34" charset="0"/>
              </a:rPr>
              <a:t> </a:t>
            </a:r>
            <a:r>
              <a:rPr lang="en-US" sz="2800" i="1" dirty="0">
                <a:solidFill>
                  <a:srgbClr val="222222"/>
                </a:solidFill>
                <a:latin typeface="Calibri" panose="020F0502020204030204" pitchFamily="34" charset="0"/>
                <a:cs typeface="Calibri" panose="020F0502020204030204" pitchFamily="34" charset="0"/>
              </a:rPr>
              <a:t>is a computer program or app that uses AI technology to respond to what you say in real time.</a:t>
            </a:r>
          </a:p>
          <a:p>
            <a:endParaRPr lang="en-US" sz="2800" i="1" dirty="0">
              <a:solidFill>
                <a:srgbClr val="222222"/>
              </a:solidFill>
              <a:latin typeface="Calibri" panose="020F0502020204030204" pitchFamily="34" charset="0"/>
              <a:cs typeface="Calibri" panose="020F0502020204030204" pitchFamily="34" charset="0"/>
            </a:endParaRPr>
          </a:p>
          <a:p>
            <a:r>
              <a:rPr lang="en-US" sz="2800" i="1" dirty="0">
                <a:solidFill>
                  <a:schemeClr val="bg1"/>
                </a:solidFill>
                <a:latin typeface="Calibri" panose="020F0502020204030204" pitchFamily="34" charset="0"/>
                <a:cs typeface="Calibri" panose="020F0502020204030204" pitchFamily="34" charset="0"/>
              </a:rPr>
              <a:t>We're going to watch a video that explains why AI chatbots are designed to sound so human-like, and learn how that can impact our everyday lives.</a:t>
            </a:r>
            <a:endParaRPr lang="en-US" sz="2800" dirty="0">
              <a:solidFill>
                <a:schemeClr val="bg1"/>
              </a:solidFill>
              <a:latin typeface="Calibri" panose="020F0502020204030204" pitchFamily="34" charset="0"/>
              <a:cs typeface="Calibri" panose="020F0502020204030204" pitchFamily="34" charset="0"/>
            </a:endParaRPr>
          </a:p>
        </p:txBody>
      </p:sp>
      <p:pic>
        <p:nvPicPr>
          <p:cNvPr id="6150" name="Picture 6" descr="7 of the best AI mental health chatbots ...">
            <a:extLst>
              <a:ext uri="{FF2B5EF4-FFF2-40B4-BE49-F238E27FC236}">
                <a16:creationId xmlns:a16="http://schemas.microsoft.com/office/drawing/2014/main" id="{A243A110-DF3C-4751-9152-2B77BC3D7A2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480377" y="552401"/>
            <a:ext cx="3190875" cy="14287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5570299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92C1A35F-01FA-4C5B-99C8-E56EEB05EB3A}"/>
              </a:ext>
            </a:extLst>
          </p:cNvPr>
          <p:cNvSpPr>
            <a:spLocks noGrp="1"/>
          </p:cNvSpPr>
          <p:nvPr>
            <p:ph type="body" sz="half" idx="2"/>
          </p:nvPr>
        </p:nvSpPr>
        <p:spPr>
          <a:xfrm>
            <a:off x="372140" y="2462529"/>
            <a:ext cx="6347638" cy="3873473"/>
          </a:xfrm>
        </p:spPr>
        <p:txBody>
          <a:bodyPr>
            <a:normAutofit fontScale="92500" lnSpcReduction="20000"/>
          </a:bodyPr>
          <a:lstStyle/>
          <a:p>
            <a:endParaRPr lang="en-US" sz="3200" dirty="0"/>
          </a:p>
          <a:p>
            <a:r>
              <a:rPr lang="en-US" sz="3200" dirty="0"/>
              <a:t>Before You Watch The Video:</a:t>
            </a:r>
          </a:p>
          <a:p>
            <a:endParaRPr lang="en-US" sz="3200" dirty="0"/>
          </a:p>
          <a:p>
            <a:r>
              <a:rPr lang="en-US" sz="3200" dirty="0"/>
              <a:t>Copy the Designing AI Chatbots Active Viewing Guide onto your notebook paper. Complete the guide as you are watching the video, What Are AI Chatbots?</a:t>
            </a:r>
          </a:p>
          <a:p>
            <a:br>
              <a:rPr lang="en-US" sz="3200" dirty="0"/>
            </a:br>
            <a:endParaRPr lang="en-US" sz="3200" dirty="0"/>
          </a:p>
          <a:p>
            <a:endParaRPr lang="en-US" sz="3200" dirty="0"/>
          </a:p>
        </p:txBody>
      </p:sp>
      <p:pic>
        <p:nvPicPr>
          <p:cNvPr id="7" name="Picture 10" descr="Become a Common Sense School | Common Sense Education">
            <a:extLst>
              <a:ext uri="{FF2B5EF4-FFF2-40B4-BE49-F238E27FC236}">
                <a16:creationId xmlns:a16="http://schemas.microsoft.com/office/drawing/2014/main" id="{8FD7604A-B6C2-4583-8DED-FB0C3094BBE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378079" y="818713"/>
            <a:ext cx="2133600" cy="896126"/>
          </a:xfrm>
          <a:prstGeom prst="rect">
            <a:avLst/>
          </a:prstGeom>
          <a:noFill/>
          <a:extLst>
            <a:ext uri="{909E8E84-426E-40DD-AFC4-6F175D3DCCD1}">
              <a14:hiddenFill xmlns:a14="http://schemas.microsoft.com/office/drawing/2010/main">
                <a:solidFill>
                  <a:srgbClr val="FFFFFF"/>
                </a:solidFill>
              </a14:hiddenFill>
            </a:ext>
          </a:extLst>
        </p:spPr>
      </p:pic>
      <p:sp>
        <p:nvSpPr>
          <p:cNvPr id="3" name="TextBox 2">
            <a:extLst>
              <a:ext uri="{FF2B5EF4-FFF2-40B4-BE49-F238E27FC236}">
                <a16:creationId xmlns:a16="http://schemas.microsoft.com/office/drawing/2014/main" id="{18396C66-1EF4-4B04-A232-C407C33958F6}"/>
              </a:ext>
            </a:extLst>
          </p:cNvPr>
          <p:cNvSpPr txBox="1"/>
          <p:nvPr/>
        </p:nvSpPr>
        <p:spPr>
          <a:xfrm>
            <a:off x="754912" y="1275907"/>
            <a:ext cx="184731" cy="369332"/>
          </a:xfrm>
          <a:prstGeom prst="rect">
            <a:avLst/>
          </a:prstGeom>
          <a:noFill/>
        </p:spPr>
        <p:txBody>
          <a:bodyPr wrap="none" rtlCol="0">
            <a:spAutoFit/>
          </a:bodyPr>
          <a:lstStyle/>
          <a:p>
            <a:endParaRPr lang="en-US" dirty="0"/>
          </a:p>
        </p:txBody>
      </p:sp>
      <p:sp>
        <p:nvSpPr>
          <p:cNvPr id="5" name="TextBox 4">
            <a:extLst>
              <a:ext uri="{FF2B5EF4-FFF2-40B4-BE49-F238E27FC236}">
                <a16:creationId xmlns:a16="http://schemas.microsoft.com/office/drawing/2014/main" id="{6FC158B2-D0A4-4706-B8A6-EEE77CACD077}"/>
              </a:ext>
            </a:extLst>
          </p:cNvPr>
          <p:cNvSpPr txBox="1"/>
          <p:nvPr/>
        </p:nvSpPr>
        <p:spPr>
          <a:xfrm>
            <a:off x="2169042" y="1414130"/>
            <a:ext cx="184731" cy="369332"/>
          </a:xfrm>
          <a:prstGeom prst="rect">
            <a:avLst/>
          </a:prstGeom>
          <a:noFill/>
        </p:spPr>
        <p:txBody>
          <a:bodyPr wrap="none" rtlCol="0">
            <a:spAutoFit/>
          </a:bodyPr>
          <a:lstStyle/>
          <a:p>
            <a:endParaRPr lang="en-US" dirty="0"/>
          </a:p>
        </p:txBody>
      </p:sp>
      <p:sp>
        <p:nvSpPr>
          <p:cNvPr id="6" name="TextBox 5">
            <a:extLst>
              <a:ext uri="{FF2B5EF4-FFF2-40B4-BE49-F238E27FC236}">
                <a16:creationId xmlns:a16="http://schemas.microsoft.com/office/drawing/2014/main" id="{EA563136-5835-4A34-9690-01AD9269744B}"/>
              </a:ext>
            </a:extLst>
          </p:cNvPr>
          <p:cNvSpPr txBox="1"/>
          <p:nvPr/>
        </p:nvSpPr>
        <p:spPr>
          <a:xfrm>
            <a:off x="939643" y="1010093"/>
            <a:ext cx="8132547" cy="584775"/>
          </a:xfrm>
          <a:prstGeom prst="rect">
            <a:avLst/>
          </a:prstGeom>
          <a:noFill/>
        </p:spPr>
        <p:txBody>
          <a:bodyPr wrap="none" rtlCol="0">
            <a:spAutoFit/>
          </a:bodyPr>
          <a:lstStyle/>
          <a:p>
            <a:r>
              <a:rPr lang="en-US" sz="3200" dirty="0"/>
              <a:t>Designing AI Chatbots Active Viewing Guide</a:t>
            </a:r>
          </a:p>
        </p:txBody>
      </p:sp>
      <p:pic>
        <p:nvPicPr>
          <p:cNvPr id="11268" name="Picture 4" descr="Handwriting may boost brain connections that aid memory">
            <a:extLst>
              <a:ext uri="{FF2B5EF4-FFF2-40B4-BE49-F238E27FC236}">
                <a16:creationId xmlns:a16="http://schemas.microsoft.com/office/drawing/2014/main" id="{285B127F-F806-49A3-A0DF-7375A9FE3C4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943059" y="2475970"/>
            <a:ext cx="4731489" cy="387347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949087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10" descr="Become a Common Sense School | Common Sense Education">
            <a:extLst>
              <a:ext uri="{FF2B5EF4-FFF2-40B4-BE49-F238E27FC236}">
                <a16:creationId xmlns:a16="http://schemas.microsoft.com/office/drawing/2014/main" id="{8FD7604A-B6C2-4583-8DED-FB0C3094BBE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378079" y="818713"/>
            <a:ext cx="2133600" cy="896126"/>
          </a:xfrm>
          <a:prstGeom prst="rect">
            <a:avLst/>
          </a:prstGeom>
          <a:noFill/>
          <a:extLst>
            <a:ext uri="{909E8E84-426E-40DD-AFC4-6F175D3DCCD1}">
              <a14:hiddenFill xmlns:a14="http://schemas.microsoft.com/office/drawing/2010/main">
                <a:solidFill>
                  <a:srgbClr val="FFFFFF"/>
                </a:solidFill>
              </a14:hiddenFill>
            </a:ext>
          </a:extLst>
        </p:spPr>
      </p:pic>
      <p:sp>
        <p:nvSpPr>
          <p:cNvPr id="3" name="TextBox 2">
            <a:extLst>
              <a:ext uri="{FF2B5EF4-FFF2-40B4-BE49-F238E27FC236}">
                <a16:creationId xmlns:a16="http://schemas.microsoft.com/office/drawing/2014/main" id="{18396C66-1EF4-4B04-A232-C407C33958F6}"/>
              </a:ext>
            </a:extLst>
          </p:cNvPr>
          <p:cNvSpPr txBox="1"/>
          <p:nvPr/>
        </p:nvSpPr>
        <p:spPr>
          <a:xfrm>
            <a:off x="754912" y="1275907"/>
            <a:ext cx="184731" cy="369332"/>
          </a:xfrm>
          <a:prstGeom prst="rect">
            <a:avLst/>
          </a:prstGeom>
          <a:noFill/>
        </p:spPr>
        <p:txBody>
          <a:bodyPr wrap="none" rtlCol="0">
            <a:spAutoFit/>
          </a:bodyPr>
          <a:lstStyle/>
          <a:p>
            <a:endParaRPr lang="en-US" dirty="0"/>
          </a:p>
        </p:txBody>
      </p:sp>
      <p:sp>
        <p:nvSpPr>
          <p:cNvPr id="5" name="TextBox 4">
            <a:extLst>
              <a:ext uri="{FF2B5EF4-FFF2-40B4-BE49-F238E27FC236}">
                <a16:creationId xmlns:a16="http://schemas.microsoft.com/office/drawing/2014/main" id="{6FC158B2-D0A4-4706-B8A6-EEE77CACD077}"/>
              </a:ext>
            </a:extLst>
          </p:cNvPr>
          <p:cNvSpPr txBox="1"/>
          <p:nvPr/>
        </p:nvSpPr>
        <p:spPr>
          <a:xfrm>
            <a:off x="2169042" y="1414130"/>
            <a:ext cx="184731" cy="369332"/>
          </a:xfrm>
          <a:prstGeom prst="rect">
            <a:avLst/>
          </a:prstGeom>
          <a:noFill/>
        </p:spPr>
        <p:txBody>
          <a:bodyPr wrap="none" rtlCol="0">
            <a:spAutoFit/>
          </a:bodyPr>
          <a:lstStyle/>
          <a:p>
            <a:endParaRPr lang="en-US" dirty="0"/>
          </a:p>
        </p:txBody>
      </p:sp>
      <p:sp>
        <p:nvSpPr>
          <p:cNvPr id="6" name="TextBox 5">
            <a:extLst>
              <a:ext uri="{FF2B5EF4-FFF2-40B4-BE49-F238E27FC236}">
                <a16:creationId xmlns:a16="http://schemas.microsoft.com/office/drawing/2014/main" id="{EA563136-5835-4A34-9690-01AD9269744B}"/>
              </a:ext>
            </a:extLst>
          </p:cNvPr>
          <p:cNvSpPr txBox="1"/>
          <p:nvPr/>
        </p:nvSpPr>
        <p:spPr>
          <a:xfrm>
            <a:off x="461178" y="991996"/>
            <a:ext cx="8132547" cy="584775"/>
          </a:xfrm>
          <a:prstGeom prst="rect">
            <a:avLst/>
          </a:prstGeom>
          <a:noFill/>
        </p:spPr>
        <p:txBody>
          <a:bodyPr wrap="none" rtlCol="0">
            <a:spAutoFit/>
          </a:bodyPr>
          <a:lstStyle/>
          <a:p>
            <a:r>
              <a:rPr lang="en-US" sz="3200" dirty="0"/>
              <a:t>Designing AI Chatbots Active Viewing Guide</a:t>
            </a:r>
          </a:p>
        </p:txBody>
      </p:sp>
      <p:graphicFrame>
        <p:nvGraphicFramePr>
          <p:cNvPr id="8" name="Table 7">
            <a:extLst>
              <a:ext uri="{FF2B5EF4-FFF2-40B4-BE49-F238E27FC236}">
                <a16:creationId xmlns:a16="http://schemas.microsoft.com/office/drawing/2014/main" id="{6474FD59-7268-48F2-9A16-29B3A6F2317C}"/>
              </a:ext>
            </a:extLst>
          </p:cNvPr>
          <p:cNvGraphicFramePr>
            <a:graphicFrameLocks noGrp="1"/>
          </p:cNvGraphicFramePr>
          <p:nvPr>
            <p:extLst>
              <p:ext uri="{D42A27DB-BD31-4B8C-83A1-F6EECF244321}">
                <p14:modId xmlns:p14="http://schemas.microsoft.com/office/powerpoint/2010/main" val="813511621"/>
              </p:ext>
            </p:extLst>
          </p:nvPr>
        </p:nvGraphicFramePr>
        <p:xfrm>
          <a:off x="373321" y="2292102"/>
          <a:ext cx="11535144" cy="4268185"/>
        </p:xfrm>
        <a:graphic>
          <a:graphicData uri="http://schemas.openxmlformats.org/drawingml/2006/table">
            <a:tbl>
              <a:tblPr firstRow="1" bandRow="1">
                <a:tableStyleId>{5C22544A-7EE6-4342-B048-85BDC9FD1C3A}</a:tableStyleId>
              </a:tblPr>
              <a:tblGrid>
                <a:gridCol w="3845048">
                  <a:extLst>
                    <a:ext uri="{9D8B030D-6E8A-4147-A177-3AD203B41FA5}">
                      <a16:colId xmlns:a16="http://schemas.microsoft.com/office/drawing/2014/main" val="1424797178"/>
                    </a:ext>
                  </a:extLst>
                </a:gridCol>
                <a:gridCol w="3845048">
                  <a:extLst>
                    <a:ext uri="{9D8B030D-6E8A-4147-A177-3AD203B41FA5}">
                      <a16:colId xmlns:a16="http://schemas.microsoft.com/office/drawing/2014/main" val="1835789362"/>
                    </a:ext>
                  </a:extLst>
                </a:gridCol>
                <a:gridCol w="3845048">
                  <a:extLst>
                    <a:ext uri="{9D8B030D-6E8A-4147-A177-3AD203B41FA5}">
                      <a16:colId xmlns:a16="http://schemas.microsoft.com/office/drawing/2014/main" val="444714336"/>
                    </a:ext>
                  </a:extLst>
                </a:gridCol>
              </a:tblGrid>
              <a:tr h="1056046">
                <a:tc>
                  <a:txBody>
                    <a:bodyPr/>
                    <a:lstStyle/>
                    <a:p>
                      <a:endParaRPr lang="en-US" dirty="0"/>
                    </a:p>
                  </a:txBody>
                  <a:tcPr>
                    <a:noFill/>
                  </a:tcPr>
                </a:tc>
                <a:tc>
                  <a:txBody>
                    <a:bodyPr/>
                    <a:lstStyle/>
                    <a:p>
                      <a:pPr algn="ctr"/>
                      <a:r>
                        <a:rPr lang="en-US" dirty="0"/>
                        <a:t>Things I Have Learned</a:t>
                      </a:r>
                    </a:p>
                  </a:txBody>
                  <a:tcPr/>
                </a:tc>
                <a:tc>
                  <a:txBody>
                    <a:bodyPr/>
                    <a:lstStyle/>
                    <a:p>
                      <a:pPr algn="ctr"/>
                      <a:r>
                        <a:rPr lang="en-US" dirty="0"/>
                        <a:t>Things That Puzzle Me, Or Questions I Still Have</a:t>
                      </a:r>
                    </a:p>
                  </a:txBody>
                  <a:tcPr/>
                </a:tc>
                <a:extLst>
                  <a:ext uri="{0D108BD9-81ED-4DB2-BD59-A6C34878D82A}">
                    <a16:rowId xmlns:a16="http://schemas.microsoft.com/office/drawing/2014/main" val="2626518544"/>
                  </a:ext>
                </a:extLst>
              </a:tr>
              <a:tr h="1070713">
                <a:tc>
                  <a:txBody>
                    <a:bodyPr/>
                    <a:lstStyle/>
                    <a:p>
                      <a:r>
                        <a:rPr lang="en-US" dirty="0"/>
                        <a:t>Why Are AI Chatbots Designed To Sound Like People?</a:t>
                      </a:r>
                    </a:p>
                  </a:txBody>
                  <a:tcPr>
                    <a:solidFill>
                      <a:schemeClr val="accent1"/>
                    </a:solidFill>
                  </a:tcPr>
                </a:tc>
                <a:tc>
                  <a:txBody>
                    <a:bodyPr/>
                    <a:lstStyle/>
                    <a:p>
                      <a:endParaRPr lang="en-US" dirty="0"/>
                    </a:p>
                  </a:txBody>
                  <a:tcPr/>
                </a:tc>
                <a:tc>
                  <a:txBody>
                    <a:bodyPr/>
                    <a:lstStyle/>
                    <a:p>
                      <a:endParaRPr lang="en-US" dirty="0"/>
                    </a:p>
                  </a:txBody>
                  <a:tcPr/>
                </a:tc>
                <a:extLst>
                  <a:ext uri="{0D108BD9-81ED-4DB2-BD59-A6C34878D82A}">
                    <a16:rowId xmlns:a16="http://schemas.microsoft.com/office/drawing/2014/main" val="1022783414"/>
                  </a:ext>
                </a:extLst>
              </a:tr>
              <a:tr h="1070713">
                <a:tc>
                  <a:txBody>
                    <a:bodyPr/>
                    <a:lstStyle/>
                    <a:p>
                      <a:r>
                        <a:rPr lang="en-US" dirty="0"/>
                        <a:t>How Do Computer Scientists Make AI Chatbots Sound So Human-Like?</a:t>
                      </a:r>
                    </a:p>
                  </a:txBody>
                  <a:tcPr>
                    <a:solidFill>
                      <a:schemeClr val="accent1"/>
                    </a:solidFill>
                  </a:tcPr>
                </a:tc>
                <a:tc>
                  <a:txBody>
                    <a:bodyPr/>
                    <a:lstStyle/>
                    <a:p>
                      <a:endParaRPr lang="en-US" dirty="0"/>
                    </a:p>
                  </a:txBody>
                  <a:tcPr/>
                </a:tc>
                <a:tc>
                  <a:txBody>
                    <a:bodyPr/>
                    <a:lstStyle/>
                    <a:p>
                      <a:endParaRPr lang="en-US" dirty="0"/>
                    </a:p>
                  </a:txBody>
                  <a:tcPr/>
                </a:tc>
                <a:extLst>
                  <a:ext uri="{0D108BD9-81ED-4DB2-BD59-A6C34878D82A}">
                    <a16:rowId xmlns:a16="http://schemas.microsoft.com/office/drawing/2014/main" val="3409329029"/>
                  </a:ext>
                </a:extLst>
              </a:tr>
              <a:tr h="1070713">
                <a:tc>
                  <a:txBody>
                    <a:bodyPr/>
                    <a:lstStyle/>
                    <a:p>
                      <a:r>
                        <a:rPr lang="en-US" dirty="0"/>
                        <a:t>What Issues Might Arise If AI Chatbots Can Sound Just Like People?</a:t>
                      </a:r>
                    </a:p>
                  </a:txBody>
                  <a:tcPr>
                    <a:solidFill>
                      <a:schemeClr val="accent1"/>
                    </a:solidFill>
                  </a:tcPr>
                </a:tc>
                <a:tc>
                  <a:txBody>
                    <a:bodyPr/>
                    <a:lstStyle/>
                    <a:p>
                      <a:endParaRPr lang="en-US"/>
                    </a:p>
                  </a:txBody>
                  <a:tcPr/>
                </a:tc>
                <a:tc>
                  <a:txBody>
                    <a:bodyPr/>
                    <a:lstStyle/>
                    <a:p>
                      <a:endParaRPr lang="en-US" dirty="0"/>
                    </a:p>
                  </a:txBody>
                  <a:tcPr/>
                </a:tc>
                <a:extLst>
                  <a:ext uri="{0D108BD9-81ED-4DB2-BD59-A6C34878D82A}">
                    <a16:rowId xmlns:a16="http://schemas.microsoft.com/office/drawing/2014/main" val="3519818049"/>
                  </a:ext>
                </a:extLst>
              </a:tr>
            </a:tbl>
          </a:graphicData>
        </a:graphic>
      </p:graphicFrame>
    </p:spTree>
    <p:extLst>
      <p:ext uri="{BB962C8B-B14F-4D97-AF65-F5344CB8AC3E}">
        <p14:creationId xmlns:p14="http://schemas.microsoft.com/office/powerpoint/2010/main" val="12560377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10" descr="Become a Common Sense School | Common Sense Education">
            <a:extLst>
              <a:ext uri="{FF2B5EF4-FFF2-40B4-BE49-F238E27FC236}">
                <a16:creationId xmlns:a16="http://schemas.microsoft.com/office/drawing/2014/main" id="{8FD7604A-B6C2-4583-8DED-FB0C3094BBE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378079" y="818713"/>
            <a:ext cx="2133600" cy="896126"/>
          </a:xfrm>
          <a:prstGeom prst="rect">
            <a:avLst/>
          </a:prstGeom>
          <a:noFill/>
          <a:extLst>
            <a:ext uri="{909E8E84-426E-40DD-AFC4-6F175D3DCCD1}">
              <a14:hiddenFill xmlns:a14="http://schemas.microsoft.com/office/drawing/2010/main">
                <a:solidFill>
                  <a:srgbClr val="FFFFFF"/>
                </a:solidFill>
              </a14:hiddenFill>
            </a:ext>
          </a:extLst>
        </p:spPr>
      </p:pic>
      <p:sp>
        <p:nvSpPr>
          <p:cNvPr id="3" name="TextBox 2">
            <a:extLst>
              <a:ext uri="{FF2B5EF4-FFF2-40B4-BE49-F238E27FC236}">
                <a16:creationId xmlns:a16="http://schemas.microsoft.com/office/drawing/2014/main" id="{18396C66-1EF4-4B04-A232-C407C33958F6}"/>
              </a:ext>
            </a:extLst>
          </p:cNvPr>
          <p:cNvSpPr txBox="1"/>
          <p:nvPr/>
        </p:nvSpPr>
        <p:spPr>
          <a:xfrm>
            <a:off x="754912" y="1275907"/>
            <a:ext cx="184731" cy="369332"/>
          </a:xfrm>
          <a:prstGeom prst="rect">
            <a:avLst/>
          </a:prstGeom>
          <a:noFill/>
        </p:spPr>
        <p:txBody>
          <a:bodyPr wrap="none" rtlCol="0">
            <a:spAutoFit/>
          </a:bodyPr>
          <a:lstStyle/>
          <a:p>
            <a:endParaRPr lang="en-US" dirty="0"/>
          </a:p>
        </p:txBody>
      </p:sp>
      <p:sp>
        <p:nvSpPr>
          <p:cNvPr id="5" name="TextBox 4">
            <a:extLst>
              <a:ext uri="{FF2B5EF4-FFF2-40B4-BE49-F238E27FC236}">
                <a16:creationId xmlns:a16="http://schemas.microsoft.com/office/drawing/2014/main" id="{6FC158B2-D0A4-4706-B8A6-EEE77CACD077}"/>
              </a:ext>
            </a:extLst>
          </p:cNvPr>
          <p:cNvSpPr txBox="1"/>
          <p:nvPr/>
        </p:nvSpPr>
        <p:spPr>
          <a:xfrm>
            <a:off x="2169042" y="1414130"/>
            <a:ext cx="184731" cy="369332"/>
          </a:xfrm>
          <a:prstGeom prst="rect">
            <a:avLst/>
          </a:prstGeom>
          <a:noFill/>
        </p:spPr>
        <p:txBody>
          <a:bodyPr wrap="none" rtlCol="0">
            <a:spAutoFit/>
          </a:bodyPr>
          <a:lstStyle/>
          <a:p>
            <a:endParaRPr lang="en-US" dirty="0"/>
          </a:p>
        </p:txBody>
      </p:sp>
      <p:sp>
        <p:nvSpPr>
          <p:cNvPr id="6" name="TextBox 5">
            <a:extLst>
              <a:ext uri="{FF2B5EF4-FFF2-40B4-BE49-F238E27FC236}">
                <a16:creationId xmlns:a16="http://schemas.microsoft.com/office/drawing/2014/main" id="{EA563136-5835-4A34-9690-01AD9269744B}"/>
              </a:ext>
            </a:extLst>
          </p:cNvPr>
          <p:cNvSpPr txBox="1"/>
          <p:nvPr/>
        </p:nvSpPr>
        <p:spPr>
          <a:xfrm>
            <a:off x="461178" y="991996"/>
            <a:ext cx="8132547" cy="584775"/>
          </a:xfrm>
          <a:prstGeom prst="rect">
            <a:avLst/>
          </a:prstGeom>
          <a:noFill/>
        </p:spPr>
        <p:txBody>
          <a:bodyPr wrap="none" rtlCol="0">
            <a:spAutoFit/>
          </a:bodyPr>
          <a:lstStyle/>
          <a:p>
            <a:r>
              <a:rPr lang="en-US" sz="3200" dirty="0"/>
              <a:t>Designing AI Chatbots Active Viewing Guide</a:t>
            </a:r>
          </a:p>
        </p:txBody>
      </p:sp>
      <p:sp>
        <p:nvSpPr>
          <p:cNvPr id="2" name="Rectangle 1">
            <a:extLst>
              <a:ext uri="{FF2B5EF4-FFF2-40B4-BE49-F238E27FC236}">
                <a16:creationId xmlns:a16="http://schemas.microsoft.com/office/drawing/2014/main" id="{9C8EC00B-7E34-41E5-9B20-801F34A8F445}"/>
              </a:ext>
            </a:extLst>
          </p:cNvPr>
          <p:cNvSpPr/>
          <p:nvPr/>
        </p:nvSpPr>
        <p:spPr>
          <a:xfrm>
            <a:off x="232144" y="2072029"/>
            <a:ext cx="11578856" cy="646331"/>
          </a:xfrm>
          <a:prstGeom prst="rect">
            <a:avLst/>
          </a:prstGeom>
        </p:spPr>
        <p:txBody>
          <a:bodyPr wrap="square">
            <a:spAutoFit/>
          </a:bodyPr>
          <a:lstStyle/>
          <a:p>
            <a:pPr>
              <a:spcAft>
                <a:spcPts val="1000"/>
              </a:spcAft>
            </a:pPr>
            <a:r>
              <a:rPr lang="en-US" dirty="0">
                <a:solidFill>
                  <a:srgbClr val="000000"/>
                </a:solidFill>
                <a:latin typeface="Lato"/>
              </a:rPr>
              <a:t>Now that you know all about how AI chatbots are designed, can you tell the difference between a human and an AI chatbot? Circle one response for each question.</a:t>
            </a:r>
            <a:endParaRPr lang="en-US" dirty="0"/>
          </a:p>
        </p:txBody>
      </p:sp>
      <p:graphicFrame>
        <p:nvGraphicFramePr>
          <p:cNvPr id="4" name="Table 3">
            <a:extLst>
              <a:ext uri="{FF2B5EF4-FFF2-40B4-BE49-F238E27FC236}">
                <a16:creationId xmlns:a16="http://schemas.microsoft.com/office/drawing/2014/main" id="{51FA5108-5505-470D-879B-A0A52E2E4040}"/>
              </a:ext>
            </a:extLst>
          </p:cNvPr>
          <p:cNvGraphicFramePr>
            <a:graphicFrameLocks noGrp="1"/>
          </p:cNvGraphicFramePr>
          <p:nvPr>
            <p:extLst>
              <p:ext uri="{D42A27DB-BD31-4B8C-83A1-F6EECF244321}">
                <p14:modId xmlns:p14="http://schemas.microsoft.com/office/powerpoint/2010/main" val="1976407652"/>
              </p:ext>
            </p:extLst>
          </p:nvPr>
        </p:nvGraphicFramePr>
        <p:xfrm>
          <a:off x="461177" y="2771528"/>
          <a:ext cx="11181472" cy="3895090"/>
        </p:xfrm>
        <a:graphic>
          <a:graphicData uri="http://schemas.openxmlformats.org/drawingml/2006/table">
            <a:tbl>
              <a:tblPr firstRow="1" bandRow="1">
                <a:tableStyleId>{5C22544A-7EE6-4342-B048-85BDC9FD1C3A}</a:tableStyleId>
              </a:tblPr>
              <a:tblGrid>
                <a:gridCol w="5418628">
                  <a:extLst>
                    <a:ext uri="{9D8B030D-6E8A-4147-A177-3AD203B41FA5}">
                      <a16:colId xmlns:a16="http://schemas.microsoft.com/office/drawing/2014/main" val="35381902"/>
                    </a:ext>
                  </a:extLst>
                </a:gridCol>
                <a:gridCol w="2211572">
                  <a:extLst>
                    <a:ext uri="{9D8B030D-6E8A-4147-A177-3AD203B41FA5}">
                      <a16:colId xmlns:a16="http://schemas.microsoft.com/office/drawing/2014/main" val="2583634603"/>
                    </a:ext>
                  </a:extLst>
                </a:gridCol>
                <a:gridCol w="1988288">
                  <a:extLst>
                    <a:ext uri="{9D8B030D-6E8A-4147-A177-3AD203B41FA5}">
                      <a16:colId xmlns:a16="http://schemas.microsoft.com/office/drawing/2014/main" val="1367646579"/>
                    </a:ext>
                  </a:extLst>
                </a:gridCol>
                <a:gridCol w="1562984">
                  <a:extLst>
                    <a:ext uri="{9D8B030D-6E8A-4147-A177-3AD203B41FA5}">
                      <a16:colId xmlns:a16="http://schemas.microsoft.com/office/drawing/2014/main" val="339534807"/>
                    </a:ext>
                  </a:extLst>
                </a:gridCol>
              </a:tblGrid>
              <a:tr h="389509">
                <a:tc>
                  <a:txBody>
                    <a:bodyPr/>
                    <a:lstStyle/>
                    <a:p>
                      <a:r>
                        <a:rPr lang="en-US" sz="1600" b="1" i="0" u="none" strike="noStrike" kern="1200" dirty="0">
                          <a:solidFill>
                            <a:schemeClr val="bg1"/>
                          </a:solidFill>
                          <a:effectLst/>
                          <a:latin typeface="+mn-lt"/>
                          <a:ea typeface="+mn-ea"/>
                          <a:cs typeface="+mn-cs"/>
                        </a:rPr>
                        <a:t>1. Can feel emotions:</a:t>
                      </a:r>
                      <a:endParaRPr lang="en-US" sz="1600" dirty="0">
                        <a:solidFill>
                          <a:schemeClr val="bg1"/>
                        </a:solidFill>
                      </a:endParaRPr>
                    </a:p>
                  </a:txBody>
                  <a:tcPr/>
                </a:tc>
                <a:tc>
                  <a:txBody>
                    <a:bodyPr/>
                    <a:lstStyle/>
                    <a:p>
                      <a:pPr algn="ctr" rtl="0" fontAlgn="ctr">
                        <a:spcBef>
                          <a:spcPts val="0"/>
                        </a:spcBef>
                        <a:spcAft>
                          <a:spcPts val="0"/>
                        </a:spcAft>
                      </a:pPr>
                      <a:r>
                        <a:rPr lang="en-US" sz="1600" b="0" i="0" u="none" strike="noStrike" dirty="0">
                          <a:solidFill>
                            <a:srgbClr val="000000"/>
                          </a:solidFill>
                          <a:effectLst/>
                          <a:latin typeface="Lato"/>
                        </a:rPr>
                        <a:t>Humans</a:t>
                      </a:r>
                      <a:endParaRPr lang="en-US" sz="1600" dirty="0">
                        <a:effectLst/>
                      </a:endParaRPr>
                    </a:p>
                  </a:txBody>
                  <a:tcPr marL="63500" marR="63500" marT="63500" marB="63500" anchor="ctr"/>
                </a:tc>
                <a:tc>
                  <a:txBody>
                    <a:bodyPr/>
                    <a:lstStyle/>
                    <a:p>
                      <a:pPr algn="ctr"/>
                      <a:r>
                        <a:rPr lang="en-US" sz="1600" b="0" i="0" u="none" strike="noStrike" dirty="0">
                          <a:solidFill>
                            <a:srgbClr val="000000"/>
                          </a:solidFill>
                          <a:effectLst/>
                          <a:latin typeface="Lato"/>
                        </a:rPr>
                        <a:t>AI Chatbots</a:t>
                      </a:r>
                      <a:endParaRPr lang="en-US" sz="1600" dirty="0"/>
                    </a:p>
                  </a:txBody>
                  <a:tcPr/>
                </a:tc>
                <a:tc>
                  <a:txBody>
                    <a:bodyPr/>
                    <a:lstStyle/>
                    <a:p>
                      <a:pPr algn="ctr"/>
                      <a:r>
                        <a:rPr lang="en-US" sz="1600" b="0" i="0" u="none" strike="noStrike">
                          <a:solidFill>
                            <a:srgbClr val="000000"/>
                          </a:solidFill>
                          <a:effectLst/>
                          <a:latin typeface="Lato"/>
                        </a:rPr>
                        <a:t>Both</a:t>
                      </a:r>
                      <a:endParaRPr lang="en-US" sz="1600" dirty="0"/>
                    </a:p>
                  </a:txBody>
                  <a:tcPr/>
                </a:tc>
                <a:extLst>
                  <a:ext uri="{0D108BD9-81ED-4DB2-BD59-A6C34878D82A}">
                    <a16:rowId xmlns:a16="http://schemas.microsoft.com/office/drawing/2014/main" val="1465617173"/>
                  </a:ext>
                </a:extLst>
              </a:tr>
              <a:tr h="389509">
                <a:tc>
                  <a:txBody>
                    <a:bodyPr/>
                    <a:lstStyle/>
                    <a:p>
                      <a:r>
                        <a:rPr lang="en-US" sz="1600" b="1" i="0" u="none" strike="noStrike" kern="1200" dirty="0">
                          <a:solidFill>
                            <a:schemeClr val="dk1"/>
                          </a:solidFill>
                          <a:effectLst/>
                          <a:latin typeface="+mn-lt"/>
                          <a:ea typeface="+mn-ea"/>
                          <a:cs typeface="+mn-cs"/>
                        </a:rPr>
                        <a:t>2. Needs to eat and sleep:</a:t>
                      </a:r>
                      <a:endParaRPr lang="en-US" sz="1600" dirty="0"/>
                    </a:p>
                  </a:txBody>
                  <a:tcPr>
                    <a:solidFill>
                      <a:schemeClr val="accent1"/>
                    </a:solidFill>
                  </a:tcPr>
                </a:tc>
                <a:tc>
                  <a:txBody>
                    <a:bodyPr/>
                    <a:lstStyle/>
                    <a:p>
                      <a:pPr algn="ctr" rtl="0" fontAlgn="ctr">
                        <a:spcBef>
                          <a:spcPts val="0"/>
                        </a:spcBef>
                        <a:spcAft>
                          <a:spcPts val="0"/>
                        </a:spcAft>
                      </a:pPr>
                      <a:r>
                        <a:rPr lang="en-US" sz="1600" b="0" i="0" u="none" strike="noStrike" dirty="0">
                          <a:solidFill>
                            <a:srgbClr val="000000"/>
                          </a:solidFill>
                          <a:effectLst/>
                          <a:latin typeface="Lato"/>
                        </a:rPr>
                        <a:t>Humans</a:t>
                      </a:r>
                      <a:endParaRPr lang="en-US" sz="1600" dirty="0">
                        <a:effectLst/>
                      </a:endParaRPr>
                    </a:p>
                  </a:txBody>
                  <a:tcPr marL="63500" marR="63500" marT="63500" marB="63500" anchor="ctr">
                    <a:solidFill>
                      <a:schemeClr val="accent1"/>
                    </a:solidFill>
                  </a:tcPr>
                </a:tc>
                <a:tc>
                  <a:txBody>
                    <a:bodyPr/>
                    <a:lstStyle/>
                    <a:p>
                      <a:pPr algn="ctr"/>
                      <a:r>
                        <a:rPr lang="en-US" sz="1600" b="0" i="0" u="none" strike="noStrike" dirty="0">
                          <a:solidFill>
                            <a:srgbClr val="000000"/>
                          </a:solidFill>
                          <a:effectLst/>
                          <a:latin typeface="Lato"/>
                        </a:rPr>
                        <a:t>AI Chatbots</a:t>
                      </a:r>
                      <a:endParaRPr lang="en-US" sz="1600" dirty="0"/>
                    </a:p>
                  </a:txBody>
                  <a:tcPr>
                    <a:solidFill>
                      <a:schemeClr val="accent1"/>
                    </a:solidFill>
                  </a:tcPr>
                </a:tc>
                <a:tc>
                  <a:txBody>
                    <a:bodyPr/>
                    <a:lstStyle/>
                    <a:p>
                      <a:pPr algn="ctr"/>
                      <a:r>
                        <a:rPr lang="en-US" sz="1600" b="0" i="0" u="none" strike="noStrike" dirty="0">
                          <a:solidFill>
                            <a:srgbClr val="000000"/>
                          </a:solidFill>
                          <a:effectLst/>
                          <a:latin typeface="Lato"/>
                        </a:rPr>
                        <a:t>Both</a:t>
                      </a:r>
                      <a:endParaRPr lang="en-US" sz="1600" dirty="0"/>
                    </a:p>
                  </a:txBody>
                  <a:tcPr>
                    <a:solidFill>
                      <a:schemeClr val="accent1"/>
                    </a:solidFill>
                  </a:tcPr>
                </a:tc>
                <a:extLst>
                  <a:ext uri="{0D108BD9-81ED-4DB2-BD59-A6C34878D82A}">
                    <a16:rowId xmlns:a16="http://schemas.microsoft.com/office/drawing/2014/main" val="247374430"/>
                  </a:ext>
                </a:extLst>
              </a:tr>
              <a:tr h="389509">
                <a:tc>
                  <a:txBody>
                    <a:bodyPr/>
                    <a:lstStyle/>
                    <a:p>
                      <a:r>
                        <a:rPr lang="en-US" sz="1600" b="1" i="0" u="none" strike="noStrike" kern="1200" dirty="0">
                          <a:solidFill>
                            <a:schemeClr val="dk1"/>
                          </a:solidFill>
                          <a:effectLst/>
                          <a:latin typeface="+mn-lt"/>
                          <a:ea typeface="+mn-ea"/>
                          <a:cs typeface="+mn-cs"/>
                        </a:rPr>
                        <a:t>3. Can makes mistakes:</a:t>
                      </a:r>
                      <a:endParaRPr lang="en-US" sz="1600" dirty="0"/>
                    </a:p>
                  </a:txBody>
                  <a:tcPr>
                    <a:solidFill>
                      <a:schemeClr val="accent1"/>
                    </a:solidFill>
                  </a:tcPr>
                </a:tc>
                <a:tc>
                  <a:txBody>
                    <a:bodyPr/>
                    <a:lstStyle/>
                    <a:p>
                      <a:pPr algn="ctr" rtl="0" fontAlgn="ctr">
                        <a:spcBef>
                          <a:spcPts val="0"/>
                        </a:spcBef>
                        <a:spcAft>
                          <a:spcPts val="0"/>
                        </a:spcAft>
                      </a:pPr>
                      <a:r>
                        <a:rPr lang="en-US" sz="1600" b="0" i="0" u="none" strike="noStrike">
                          <a:solidFill>
                            <a:srgbClr val="000000"/>
                          </a:solidFill>
                          <a:effectLst/>
                          <a:latin typeface="Lato"/>
                        </a:rPr>
                        <a:t>Humans</a:t>
                      </a:r>
                      <a:endParaRPr lang="en-US" sz="1600">
                        <a:effectLst/>
                      </a:endParaRPr>
                    </a:p>
                  </a:txBody>
                  <a:tcPr marL="63500" marR="63500" marT="63500" marB="63500" anchor="ctr">
                    <a:solidFill>
                      <a:schemeClr val="accent1"/>
                    </a:solidFill>
                  </a:tcPr>
                </a:tc>
                <a:tc>
                  <a:txBody>
                    <a:bodyPr/>
                    <a:lstStyle/>
                    <a:p>
                      <a:pPr algn="ctr"/>
                      <a:r>
                        <a:rPr lang="en-US" sz="1600" b="0" i="0" u="none" strike="noStrike" dirty="0">
                          <a:solidFill>
                            <a:srgbClr val="000000"/>
                          </a:solidFill>
                          <a:effectLst/>
                          <a:latin typeface="Lato"/>
                        </a:rPr>
                        <a:t>AI Chatbots</a:t>
                      </a:r>
                      <a:endParaRPr lang="en-US" sz="1600" dirty="0"/>
                    </a:p>
                  </a:txBody>
                  <a:tcPr>
                    <a:solidFill>
                      <a:schemeClr val="accent1"/>
                    </a:solidFill>
                  </a:tcPr>
                </a:tc>
                <a:tc>
                  <a:txBody>
                    <a:bodyPr/>
                    <a:lstStyle/>
                    <a:p>
                      <a:pPr algn="ctr"/>
                      <a:r>
                        <a:rPr lang="en-US" sz="1600" b="0" i="0" u="none" strike="noStrike" dirty="0">
                          <a:solidFill>
                            <a:srgbClr val="000000"/>
                          </a:solidFill>
                          <a:effectLst/>
                          <a:latin typeface="Lato"/>
                        </a:rPr>
                        <a:t>Both</a:t>
                      </a:r>
                      <a:endParaRPr lang="en-US" sz="1600" dirty="0"/>
                    </a:p>
                  </a:txBody>
                  <a:tcPr>
                    <a:solidFill>
                      <a:schemeClr val="accent1"/>
                    </a:solidFill>
                  </a:tcPr>
                </a:tc>
                <a:extLst>
                  <a:ext uri="{0D108BD9-81ED-4DB2-BD59-A6C34878D82A}">
                    <a16:rowId xmlns:a16="http://schemas.microsoft.com/office/drawing/2014/main" val="2766415188"/>
                  </a:ext>
                </a:extLst>
              </a:tr>
              <a:tr h="389509">
                <a:tc>
                  <a:txBody>
                    <a:bodyPr/>
                    <a:lstStyle/>
                    <a:p>
                      <a:r>
                        <a:rPr lang="en-US" sz="1600" b="1" i="0" u="none" strike="noStrike" kern="1200" dirty="0">
                          <a:solidFill>
                            <a:schemeClr val="dk1"/>
                          </a:solidFill>
                          <a:effectLst/>
                          <a:latin typeface="+mn-lt"/>
                          <a:ea typeface="+mn-ea"/>
                          <a:cs typeface="+mn-cs"/>
                        </a:rPr>
                        <a:t>4. Can physically feel things, like hunger and pain:</a:t>
                      </a:r>
                      <a:endParaRPr lang="en-US" sz="1600" dirty="0"/>
                    </a:p>
                  </a:txBody>
                  <a:tcPr>
                    <a:solidFill>
                      <a:schemeClr val="accent1"/>
                    </a:solidFill>
                  </a:tcPr>
                </a:tc>
                <a:tc>
                  <a:txBody>
                    <a:bodyPr/>
                    <a:lstStyle/>
                    <a:p>
                      <a:pPr algn="ctr" rtl="0" fontAlgn="ctr">
                        <a:spcBef>
                          <a:spcPts val="0"/>
                        </a:spcBef>
                        <a:spcAft>
                          <a:spcPts val="0"/>
                        </a:spcAft>
                      </a:pPr>
                      <a:r>
                        <a:rPr lang="en-US" sz="1600" b="0" i="0" u="none" strike="noStrike">
                          <a:solidFill>
                            <a:srgbClr val="000000"/>
                          </a:solidFill>
                          <a:effectLst/>
                          <a:latin typeface="Lato"/>
                        </a:rPr>
                        <a:t>Humans</a:t>
                      </a:r>
                      <a:endParaRPr lang="en-US" sz="1600">
                        <a:effectLst/>
                      </a:endParaRPr>
                    </a:p>
                  </a:txBody>
                  <a:tcPr marL="63500" marR="63500" marT="63500" marB="63500" anchor="ctr">
                    <a:solidFill>
                      <a:schemeClr val="accent1"/>
                    </a:solidFill>
                  </a:tcPr>
                </a:tc>
                <a:tc>
                  <a:txBody>
                    <a:bodyPr/>
                    <a:lstStyle/>
                    <a:p>
                      <a:pPr algn="ctr"/>
                      <a:r>
                        <a:rPr lang="en-US" sz="1600" b="0" i="0" u="none" strike="noStrike" dirty="0">
                          <a:solidFill>
                            <a:srgbClr val="000000"/>
                          </a:solidFill>
                          <a:effectLst/>
                          <a:latin typeface="Lato"/>
                        </a:rPr>
                        <a:t>AI Chatbots</a:t>
                      </a:r>
                      <a:endParaRPr lang="en-US" sz="1600" dirty="0"/>
                    </a:p>
                  </a:txBody>
                  <a:tcPr>
                    <a:solidFill>
                      <a:schemeClr val="accent1"/>
                    </a:solidFill>
                  </a:tcPr>
                </a:tc>
                <a:tc>
                  <a:txBody>
                    <a:bodyPr/>
                    <a:lstStyle/>
                    <a:p>
                      <a:pPr algn="ctr"/>
                      <a:r>
                        <a:rPr lang="en-US" sz="1600" b="0" i="0" u="none" strike="noStrike" dirty="0">
                          <a:solidFill>
                            <a:srgbClr val="000000"/>
                          </a:solidFill>
                          <a:effectLst/>
                          <a:latin typeface="Lato"/>
                        </a:rPr>
                        <a:t>Both</a:t>
                      </a:r>
                      <a:endParaRPr lang="en-US" sz="1600" dirty="0"/>
                    </a:p>
                  </a:txBody>
                  <a:tcPr>
                    <a:solidFill>
                      <a:schemeClr val="accent1"/>
                    </a:solidFill>
                  </a:tcPr>
                </a:tc>
                <a:extLst>
                  <a:ext uri="{0D108BD9-81ED-4DB2-BD59-A6C34878D82A}">
                    <a16:rowId xmlns:a16="http://schemas.microsoft.com/office/drawing/2014/main" val="4088245713"/>
                  </a:ext>
                </a:extLst>
              </a:tr>
              <a:tr h="389509">
                <a:tc>
                  <a:txBody>
                    <a:bodyPr/>
                    <a:lstStyle/>
                    <a:p>
                      <a:r>
                        <a:rPr lang="en-US" sz="1600" b="1" i="0" u="none" strike="noStrike" kern="1200" dirty="0">
                          <a:solidFill>
                            <a:schemeClr val="dk1"/>
                          </a:solidFill>
                          <a:effectLst/>
                          <a:latin typeface="+mn-lt"/>
                          <a:ea typeface="+mn-ea"/>
                          <a:cs typeface="+mn-cs"/>
                        </a:rPr>
                        <a:t>5. Can remember past conversations: </a:t>
                      </a:r>
                      <a:endParaRPr lang="en-US" sz="1600" dirty="0"/>
                    </a:p>
                  </a:txBody>
                  <a:tcPr>
                    <a:solidFill>
                      <a:schemeClr val="accent1"/>
                    </a:solidFill>
                  </a:tcPr>
                </a:tc>
                <a:tc>
                  <a:txBody>
                    <a:bodyPr/>
                    <a:lstStyle/>
                    <a:p>
                      <a:pPr algn="ctr" rtl="0" fontAlgn="ctr">
                        <a:spcBef>
                          <a:spcPts val="0"/>
                        </a:spcBef>
                        <a:spcAft>
                          <a:spcPts val="0"/>
                        </a:spcAft>
                      </a:pPr>
                      <a:r>
                        <a:rPr lang="en-US" sz="1600" b="0" i="0" u="none" strike="noStrike">
                          <a:solidFill>
                            <a:srgbClr val="000000"/>
                          </a:solidFill>
                          <a:effectLst/>
                          <a:latin typeface="Lato"/>
                        </a:rPr>
                        <a:t>Humans</a:t>
                      </a:r>
                      <a:endParaRPr lang="en-US" sz="1600">
                        <a:effectLst/>
                      </a:endParaRPr>
                    </a:p>
                  </a:txBody>
                  <a:tcPr marL="63500" marR="63500" marT="63500" marB="63500" anchor="ctr">
                    <a:solidFill>
                      <a:schemeClr val="accent1"/>
                    </a:solidFill>
                  </a:tcPr>
                </a:tc>
                <a:tc>
                  <a:txBody>
                    <a:bodyPr/>
                    <a:lstStyle/>
                    <a:p>
                      <a:pPr algn="ctr"/>
                      <a:r>
                        <a:rPr lang="en-US" sz="1600" b="0" i="0" u="none" strike="noStrike" dirty="0">
                          <a:solidFill>
                            <a:srgbClr val="000000"/>
                          </a:solidFill>
                          <a:effectLst/>
                          <a:latin typeface="Lato"/>
                        </a:rPr>
                        <a:t>AI Chatbots</a:t>
                      </a:r>
                      <a:endParaRPr lang="en-US" sz="1600" dirty="0"/>
                    </a:p>
                  </a:txBody>
                  <a:tcPr>
                    <a:solidFill>
                      <a:schemeClr val="accent1"/>
                    </a:solidFill>
                  </a:tcPr>
                </a:tc>
                <a:tc>
                  <a:txBody>
                    <a:bodyPr/>
                    <a:lstStyle/>
                    <a:p>
                      <a:pPr algn="ctr"/>
                      <a:r>
                        <a:rPr lang="en-US" sz="1600" b="0" i="0" u="none" strike="noStrike" dirty="0">
                          <a:solidFill>
                            <a:srgbClr val="000000"/>
                          </a:solidFill>
                          <a:effectLst/>
                          <a:latin typeface="Lato"/>
                        </a:rPr>
                        <a:t>Both</a:t>
                      </a:r>
                      <a:endParaRPr lang="en-US" sz="1600" dirty="0"/>
                    </a:p>
                  </a:txBody>
                  <a:tcPr>
                    <a:solidFill>
                      <a:schemeClr val="accent1"/>
                    </a:solidFill>
                  </a:tcPr>
                </a:tc>
                <a:extLst>
                  <a:ext uri="{0D108BD9-81ED-4DB2-BD59-A6C34878D82A}">
                    <a16:rowId xmlns:a16="http://schemas.microsoft.com/office/drawing/2014/main" val="609424261"/>
                  </a:ext>
                </a:extLst>
              </a:tr>
              <a:tr h="389509">
                <a:tc>
                  <a:txBody>
                    <a:bodyPr/>
                    <a:lstStyle/>
                    <a:p>
                      <a:r>
                        <a:rPr lang="en-US" sz="1600" b="1" i="0" u="none" strike="noStrike" kern="1200" dirty="0">
                          <a:solidFill>
                            <a:schemeClr val="dk1"/>
                          </a:solidFill>
                          <a:effectLst/>
                          <a:latin typeface="+mn-lt"/>
                          <a:ea typeface="+mn-ea"/>
                          <a:cs typeface="+mn-cs"/>
                        </a:rPr>
                        <a:t>6. Can be trained to have a specific personality:</a:t>
                      </a:r>
                      <a:endParaRPr lang="en-US" sz="1600" dirty="0"/>
                    </a:p>
                  </a:txBody>
                  <a:tcPr>
                    <a:solidFill>
                      <a:schemeClr val="accent1"/>
                    </a:solidFill>
                  </a:tcPr>
                </a:tc>
                <a:tc>
                  <a:txBody>
                    <a:bodyPr/>
                    <a:lstStyle/>
                    <a:p>
                      <a:pPr algn="ctr" rtl="0" fontAlgn="ctr">
                        <a:spcBef>
                          <a:spcPts val="0"/>
                        </a:spcBef>
                        <a:spcAft>
                          <a:spcPts val="0"/>
                        </a:spcAft>
                      </a:pPr>
                      <a:r>
                        <a:rPr lang="en-US" sz="1600" b="0" i="0" u="none" strike="noStrike">
                          <a:solidFill>
                            <a:srgbClr val="000000"/>
                          </a:solidFill>
                          <a:effectLst/>
                          <a:latin typeface="Lato"/>
                        </a:rPr>
                        <a:t>Humans</a:t>
                      </a:r>
                      <a:endParaRPr lang="en-US" sz="1600">
                        <a:effectLst/>
                      </a:endParaRPr>
                    </a:p>
                  </a:txBody>
                  <a:tcPr marL="63500" marR="63500" marT="63500" marB="63500" anchor="ctr">
                    <a:solidFill>
                      <a:schemeClr val="accent1"/>
                    </a:solidFill>
                  </a:tcPr>
                </a:tc>
                <a:tc>
                  <a:txBody>
                    <a:bodyPr/>
                    <a:lstStyle/>
                    <a:p>
                      <a:pPr algn="ctr"/>
                      <a:r>
                        <a:rPr lang="en-US" sz="1600" b="0" i="0" u="none" strike="noStrike" dirty="0">
                          <a:solidFill>
                            <a:srgbClr val="000000"/>
                          </a:solidFill>
                          <a:effectLst/>
                          <a:latin typeface="Lato"/>
                        </a:rPr>
                        <a:t>AI Chatbots</a:t>
                      </a:r>
                      <a:endParaRPr lang="en-US" sz="1600" dirty="0"/>
                    </a:p>
                  </a:txBody>
                  <a:tcPr>
                    <a:solidFill>
                      <a:schemeClr val="accent1"/>
                    </a:solidFill>
                  </a:tcPr>
                </a:tc>
                <a:tc>
                  <a:txBody>
                    <a:bodyPr/>
                    <a:lstStyle/>
                    <a:p>
                      <a:pPr algn="ctr"/>
                      <a:r>
                        <a:rPr lang="en-US" sz="1600" b="0" i="0" u="none" strike="noStrike" dirty="0">
                          <a:solidFill>
                            <a:srgbClr val="000000"/>
                          </a:solidFill>
                          <a:effectLst/>
                          <a:latin typeface="Lato"/>
                        </a:rPr>
                        <a:t>Both</a:t>
                      </a:r>
                      <a:endParaRPr lang="en-US" sz="1600" dirty="0"/>
                    </a:p>
                  </a:txBody>
                  <a:tcPr>
                    <a:solidFill>
                      <a:schemeClr val="accent1"/>
                    </a:solidFill>
                  </a:tcPr>
                </a:tc>
                <a:extLst>
                  <a:ext uri="{0D108BD9-81ED-4DB2-BD59-A6C34878D82A}">
                    <a16:rowId xmlns:a16="http://schemas.microsoft.com/office/drawing/2014/main" val="64113968"/>
                  </a:ext>
                </a:extLst>
              </a:tr>
              <a:tr h="389509">
                <a:tc>
                  <a:txBody>
                    <a:bodyPr/>
                    <a:lstStyle/>
                    <a:p>
                      <a:r>
                        <a:rPr lang="en-US" sz="1600" b="1" i="0" u="none" strike="noStrike" kern="1200" dirty="0">
                          <a:solidFill>
                            <a:schemeClr val="dk1"/>
                          </a:solidFill>
                          <a:effectLst/>
                          <a:latin typeface="+mn-lt"/>
                          <a:ea typeface="+mn-ea"/>
                          <a:cs typeface="+mn-cs"/>
                        </a:rPr>
                        <a:t>7. Can offer a hug:</a:t>
                      </a:r>
                      <a:endParaRPr lang="en-US" sz="1600" dirty="0"/>
                    </a:p>
                  </a:txBody>
                  <a:tcPr>
                    <a:solidFill>
                      <a:schemeClr val="accent1"/>
                    </a:solidFill>
                  </a:tcPr>
                </a:tc>
                <a:tc>
                  <a:txBody>
                    <a:bodyPr/>
                    <a:lstStyle/>
                    <a:p>
                      <a:pPr algn="ctr" rtl="0" fontAlgn="ctr">
                        <a:spcBef>
                          <a:spcPts val="0"/>
                        </a:spcBef>
                        <a:spcAft>
                          <a:spcPts val="0"/>
                        </a:spcAft>
                      </a:pPr>
                      <a:r>
                        <a:rPr lang="en-US" sz="1600" b="0" i="0" u="none" strike="noStrike">
                          <a:solidFill>
                            <a:srgbClr val="000000"/>
                          </a:solidFill>
                          <a:effectLst/>
                          <a:latin typeface="Lato"/>
                        </a:rPr>
                        <a:t>Humans</a:t>
                      </a:r>
                      <a:endParaRPr lang="en-US" sz="1600">
                        <a:effectLst/>
                      </a:endParaRPr>
                    </a:p>
                  </a:txBody>
                  <a:tcPr marL="63500" marR="63500" marT="63500" marB="63500" anchor="ctr">
                    <a:solidFill>
                      <a:schemeClr val="accent1"/>
                    </a:solidFill>
                  </a:tcPr>
                </a:tc>
                <a:tc>
                  <a:txBody>
                    <a:bodyPr/>
                    <a:lstStyle/>
                    <a:p>
                      <a:pPr algn="ctr"/>
                      <a:r>
                        <a:rPr lang="en-US" sz="1600" b="0" i="0" u="none" strike="noStrike" dirty="0">
                          <a:solidFill>
                            <a:srgbClr val="000000"/>
                          </a:solidFill>
                          <a:effectLst/>
                          <a:latin typeface="Lato"/>
                        </a:rPr>
                        <a:t>AI Chatbots</a:t>
                      </a:r>
                      <a:endParaRPr lang="en-US" sz="1600" dirty="0"/>
                    </a:p>
                  </a:txBody>
                  <a:tcPr>
                    <a:solidFill>
                      <a:schemeClr val="accent1"/>
                    </a:solidFill>
                  </a:tcPr>
                </a:tc>
                <a:tc>
                  <a:txBody>
                    <a:bodyPr/>
                    <a:lstStyle/>
                    <a:p>
                      <a:pPr algn="ctr"/>
                      <a:r>
                        <a:rPr lang="en-US" sz="1600" b="0" i="0" u="none" strike="noStrike" dirty="0">
                          <a:solidFill>
                            <a:srgbClr val="000000"/>
                          </a:solidFill>
                          <a:effectLst/>
                          <a:latin typeface="Lato"/>
                        </a:rPr>
                        <a:t>Both</a:t>
                      </a:r>
                      <a:endParaRPr lang="en-US" sz="1600" dirty="0"/>
                    </a:p>
                  </a:txBody>
                  <a:tcPr>
                    <a:solidFill>
                      <a:schemeClr val="accent1"/>
                    </a:solidFill>
                  </a:tcPr>
                </a:tc>
                <a:extLst>
                  <a:ext uri="{0D108BD9-81ED-4DB2-BD59-A6C34878D82A}">
                    <a16:rowId xmlns:a16="http://schemas.microsoft.com/office/drawing/2014/main" val="1187154713"/>
                  </a:ext>
                </a:extLst>
              </a:tr>
              <a:tr h="389509">
                <a:tc>
                  <a:txBody>
                    <a:bodyPr/>
                    <a:lstStyle/>
                    <a:p>
                      <a:r>
                        <a:rPr lang="en-US" sz="1600" b="1" i="0" u="none" strike="noStrike" kern="1200" dirty="0">
                          <a:solidFill>
                            <a:schemeClr val="dk1"/>
                          </a:solidFill>
                          <a:effectLst/>
                          <a:latin typeface="+mn-lt"/>
                          <a:ea typeface="+mn-ea"/>
                          <a:cs typeface="+mn-cs"/>
                        </a:rPr>
                        <a:t>8. Can be available 24/7 (never needs a break):</a:t>
                      </a:r>
                      <a:endParaRPr lang="en-US" sz="1600" dirty="0"/>
                    </a:p>
                  </a:txBody>
                  <a:tcPr>
                    <a:solidFill>
                      <a:schemeClr val="accent1"/>
                    </a:solidFill>
                  </a:tcPr>
                </a:tc>
                <a:tc>
                  <a:txBody>
                    <a:bodyPr/>
                    <a:lstStyle/>
                    <a:p>
                      <a:pPr algn="ctr" rtl="0" fontAlgn="ctr">
                        <a:spcBef>
                          <a:spcPts val="0"/>
                        </a:spcBef>
                        <a:spcAft>
                          <a:spcPts val="0"/>
                        </a:spcAft>
                      </a:pPr>
                      <a:r>
                        <a:rPr lang="en-US" sz="1600" b="0" i="0" u="none" strike="noStrike">
                          <a:solidFill>
                            <a:srgbClr val="000000"/>
                          </a:solidFill>
                          <a:effectLst/>
                          <a:latin typeface="Lato"/>
                        </a:rPr>
                        <a:t>Humans</a:t>
                      </a:r>
                      <a:endParaRPr lang="en-US" sz="1600">
                        <a:effectLst/>
                      </a:endParaRPr>
                    </a:p>
                  </a:txBody>
                  <a:tcPr marL="63500" marR="63500" marT="63500" marB="63500" anchor="ctr">
                    <a:solidFill>
                      <a:schemeClr val="accent1"/>
                    </a:solidFill>
                  </a:tcPr>
                </a:tc>
                <a:tc>
                  <a:txBody>
                    <a:bodyPr/>
                    <a:lstStyle/>
                    <a:p>
                      <a:pPr algn="ctr"/>
                      <a:r>
                        <a:rPr lang="en-US" sz="1600" b="0" i="0" u="none" strike="noStrike" dirty="0">
                          <a:solidFill>
                            <a:srgbClr val="000000"/>
                          </a:solidFill>
                          <a:effectLst/>
                          <a:latin typeface="Lato"/>
                        </a:rPr>
                        <a:t>AI Chatbots</a:t>
                      </a:r>
                      <a:endParaRPr lang="en-US" sz="1600" dirty="0"/>
                    </a:p>
                  </a:txBody>
                  <a:tcPr>
                    <a:solidFill>
                      <a:schemeClr val="accent1"/>
                    </a:solidFill>
                  </a:tcPr>
                </a:tc>
                <a:tc>
                  <a:txBody>
                    <a:bodyPr/>
                    <a:lstStyle/>
                    <a:p>
                      <a:pPr algn="ctr"/>
                      <a:r>
                        <a:rPr lang="en-US" sz="1600" b="0" i="0" u="none" strike="noStrike" dirty="0">
                          <a:solidFill>
                            <a:srgbClr val="000000"/>
                          </a:solidFill>
                          <a:effectLst/>
                          <a:latin typeface="Lato"/>
                        </a:rPr>
                        <a:t>Both</a:t>
                      </a:r>
                      <a:endParaRPr lang="en-US" sz="1600" dirty="0"/>
                    </a:p>
                  </a:txBody>
                  <a:tcPr>
                    <a:solidFill>
                      <a:schemeClr val="accent1"/>
                    </a:solidFill>
                  </a:tcPr>
                </a:tc>
                <a:extLst>
                  <a:ext uri="{0D108BD9-81ED-4DB2-BD59-A6C34878D82A}">
                    <a16:rowId xmlns:a16="http://schemas.microsoft.com/office/drawing/2014/main" val="1308001238"/>
                  </a:ext>
                </a:extLst>
              </a:tr>
              <a:tr h="389509">
                <a:tc>
                  <a:txBody>
                    <a:bodyPr/>
                    <a:lstStyle/>
                    <a:p>
                      <a:r>
                        <a:rPr lang="en-US" sz="1600" b="1" i="0" u="none" strike="noStrike" kern="1200" dirty="0">
                          <a:solidFill>
                            <a:schemeClr val="dk1"/>
                          </a:solidFill>
                          <a:effectLst/>
                          <a:latin typeface="+mn-lt"/>
                          <a:ea typeface="+mn-ea"/>
                          <a:cs typeface="+mn-cs"/>
                        </a:rPr>
                        <a:t>9. Can help with homework:</a:t>
                      </a:r>
                      <a:endParaRPr lang="en-US" sz="1600" dirty="0"/>
                    </a:p>
                  </a:txBody>
                  <a:tcPr>
                    <a:solidFill>
                      <a:schemeClr val="accent1"/>
                    </a:solidFill>
                  </a:tcPr>
                </a:tc>
                <a:tc>
                  <a:txBody>
                    <a:bodyPr/>
                    <a:lstStyle/>
                    <a:p>
                      <a:pPr algn="ctr" rtl="0" fontAlgn="ctr">
                        <a:spcBef>
                          <a:spcPts val="0"/>
                        </a:spcBef>
                        <a:spcAft>
                          <a:spcPts val="0"/>
                        </a:spcAft>
                      </a:pPr>
                      <a:r>
                        <a:rPr lang="en-US" sz="1600" b="0" i="0" u="none" strike="noStrike">
                          <a:solidFill>
                            <a:srgbClr val="000000"/>
                          </a:solidFill>
                          <a:effectLst/>
                          <a:latin typeface="Lato"/>
                        </a:rPr>
                        <a:t>Humans</a:t>
                      </a:r>
                      <a:endParaRPr lang="en-US" sz="1600">
                        <a:effectLst/>
                      </a:endParaRPr>
                    </a:p>
                  </a:txBody>
                  <a:tcPr marL="63500" marR="63500" marT="63500" marB="63500" anchor="ctr">
                    <a:solidFill>
                      <a:schemeClr val="accent1"/>
                    </a:solidFill>
                  </a:tcPr>
                </a:tc>
                <a:tc>
                  <a:txBody>
                    <a:bodyPr/>
                    <a:lstStyle/>
                    <a:p>
                      <a:pPr algn="ctr"/>
                      <a:r>
                        <a:rPr lang="en-US" sz="1600" b="0" i="0" u="none" strike="noStrike" dirty="0">
                          <a:solidFill>
                            <a:srgbClr val="000000"/>
                          </a:solidFill>
                          <a:effectLst/>
                          <a:latin typeface="Lato"/>
                        </a:rPr>
                        <a:t>AI Chatbots</a:t>
                      </a:r>
                      <a:endParaRPr lang="en-US" sz="1600" dirty="0"/>
                    </a:p>
                  </a:txBody>
                  <a:tcPr>
                    <a:solidFill>
                      <a:schemeClr val="accent1"/>
                    </a:solidFill>
                  </a:tcPr>
                </a:tc>
                <a:tc>
                  <a:txBody>
                    <a:bodyPr/>
                    <a:lstStyle/>
                    <a:p>
                      <a:pPr algn="ctr"/>
                      <a:r>
                        <a:rPr lang="en-US" sz="1600" b="0" i="0" u="none" strike="noStrike" dirty="0">
                          <a:solidFill>
                            <a:srgbClr val="000000"/>
                          </a:solidFill>
                          <a:effectLst/>
                          <a:latin typeface="Lato"/>
                        </a:rPr>
                        <a:t>Both</a:t>
                      </a:r>
                      <a:endParaRPr lang="en-US" sz="1600" dirty="0"/>
                    </a:p>
                  </a:txBody>
                  <a:tcPr>
                    <a:solidFill>
                      <a:schemeClr val="accent1"/>
                    </a:solidFill>
                  </a:tcPr>
                </a:tc>
                <a:extLst>
                  <a:ext uri="{0D108BD9-81ED-4DB2-BD59-A6C34878D82A}">
                    <a16:rowId xmlns:a16="http://schemas.microsoft.com/office/drawing/2014/main" val="2216322293"/>
                  </a:ext>
                </a:extLst>
              </a:tr>
              <a:tr h="389509">
                <a:tc>
                  <a:txBody>
                    <a:bodyPr/>
                    <a:lstStyle/>
                    <a:p>
                      <a:r>
                        <a:rPr lang="en-US" sz="1600" b="1" i="0" u="none" strike="noStrike" kern="1200" dirty="0">
                          <a:solidFill>
                            <a:schemeClr val="dk1"/>
                          </a:solidFill>
                          <a:effectLst/>
                          <a:latin typeface="+mn-lt"/>
                          <a:ea typeface="+mn-ea"/>
                          <a:cs typeface="+mn-cs"/>
                        </a:rPr>
                        <a:t>10. Can imitate emotions, like happiness or sadness:</a:t>
                      </a:r>
                      <a:endParaRPr lang="en-US" sz="1600" dirty="0"/>
                    </a:p>
                  </a:txBody>
                  <a:tcPr>
                    <a:solidFill>
                      <a:schemeClr val="accent1"/>
                    </a:solidFill>
                  </a:tcPr>
                </a:tc>
                <a:tc>
                  <a:txBody>
                    <a:bodyPr/>
                    <a:lstStyle/>
                    <a:p>
                      <a:pPr algn="ctr" rtl="0" fontAlgn="ctr">
                        <a:spcBef>
                          <a:spcPts val="0"/>
                        </a:spcBef>
                        <a:spcAft>
                          <a:spcPts val="0"/>
                        </a:spcAft>
                      </a:pPr>
                      <a:r>
                        <a:rPr lang="en-US" sz="1600" b="0" i="0" u="none" strike="noStrike" dirty="0">
                          <a:solidFill>
                            <a:srgbClr val="000000"/>
                          </a:solidFill>
                          <a:effectLst/>
                          <a:latin typeface="Lato"/>
                        </a:rPr>
                        <a:t>Humans</a:t>
                      </a:r>
                      <a:endParaRPr lang="en-US" sz="1600" dirty="0">
                        <a:effectLst/>
                      </a:endParaRPr>
                    </a:p>
                  </a:txBody>
                  <a:tcPr marL="63500" marR="63500" marT="63500" marB="63500" anchor="ctr">
                    <a:solidFill>
                      <a:schemeClr val="accent1"/>
                    </a:solidFill>
                  </a:tcPr>
                </a:tc>
                <a:tc>
                  <a:txBody>
                    <a:bodyPr/>
                    <a:lstStyle/>
                    <a:p>
                      <a:pPr algn="ctr"/>
                      <a:r>
                        <a:rPr lang="en-US" sz="1600" b="0" i="0" u="none" strike="noStrike" dirty="0">
                          <a:solidFill>
                            <a:srgbClr val="000000"/>
                          </a:solidFill>
                          <a:effectLst/>
                          <a:latin typeface="Lato"/>
                        </a:rPr>
                        <a:t>AI Chatbots</a:t>
                      </a:r>
                      <a:endParaRPr lang="en-US" sz="1600" dirty="0"/>
                    </a:p>
                  </a:txBody>
                  <a:tcPr>
                    <a:solidFill>
                      <a:schemeClr val="accent1"/>
                    </a:solidFill>
                  </a:tcPr>
                </a:tc>
                <a:tc>
                  <a:txBody>
                    <a:bodyPr/>
                    <a:lstStyle/>
                    <a:p>
                      <a:pPr algn="ctr"/>
                      <a:r>
                        <a:rPr lang="en-US" sz="1600" b="0" i="0" u="none" strike="noStrike" dirty="0">
                          <a:solidFill>
                            <a:srgbClr val="000000"/>
                          </a:solidFill>
                          <a:effectLst/>
                          <a:latin typeface="Lato"/>
                        </a:rPr>
                        <a:t>Both</a:t>
                      </a:r>
                      <a:endParaRPr lang="en-US" sz="1600" dirty="0"/>
                    </a:p>
                  </a:txBody>
                  <a:tcPr>
                    <a:solidFill>
                      <a:schemeClr val="accent1"/>
                    </a:solidFill>
                  </a:tcPr>
                </a:tc>
                <a:extLst>
                  <a:ext uri="{0D108BD9-81ED-4DB2-BD59-A6C34878D82A}">
                    <a16:rowId xmlns:a16="http://schemas.microsoft.com/office/drawing/2014/main" val="2355244491"/>
                  </a:ext>
                </a:extLst>
              </a:tr>
            </a:tbl>
          </a:graphicData>
        </a:graphic>
      </p:graphicFrame>
    </p:spTree>
    <p:extLst>
      <p:ext uri="{BB962C8B-B14F-4D97-AF65-F5344CB8AC3E}">
        <p14:creationId xmlns:p14="http://schemas.microsoft.com/office/powerpoint/2010/main" val="3771453300"/>
      </p:ext>
    </p:extLst>
  </p:cSld>
  <p:clrMapOvr>
    <a:masterClrMapping/>
  </p:clrMapOvr>
</p:sld>
</file>

<file path=ppt/theme/theme1.xml><?xml version="1.0" encoding="utf-8"?>
<a:theme xmlns:a="http://schemas.openxmlformats.org/drawingml/2006/main" name="Berlin">
  <a:themeElements>
    <a:clrScheme name="Berlin">
      <a:dk1>
        <a:sysClr val="windowText" lastClr="000000"/>
      </a:dk1>
      <a:lt1>
        <a:sysClr val="window" lastClr="FFFFFF"/>
      </a:lt1>
      <a:dk2>
        <a:srgbClr val="9D360E"/>
      </a:dk2>
      <a:lt2>
        <a:srgbClr val="E7E6E6"/>
      </a:lt2>
      <a:accent1>
        <a:srgbClr val="F09415"/>
      </a:accent1>
      <a:accent2>
        <a:srgbClr val="C1B56B"/>
      </a:accent2>
      <a:accent3>
        <a:srgbClr val="4BAF73"/>
      </a:accent3>
      <a:accent4>
        <a:srgbClr val="5AA6C0"/>
      </a:accent4>
      <a:accent5>
        <a:srgbClr val="D17DF9"/>
      </a:accent5>
      <a:accent6>
        <a:srgbClr val="FA7E5C"/>
      </a:accent6>
      <a:hlink>
        <a:srgbClr val="FFAE3E"/>
      </a:hlink>
      <a:folHlink>
        <a:srgbClr val="FCC77E"/>
      </a:folHlink>
    </a:clrScheme>
    <a:fontScheme name="Berlin">
      <a:majorFont>
        <a:latin typeface="Trebuchet MS" panose="020B0603020202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rebuchet MS" panose="020B0603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erlin">
      <a:fillStyleLst>
        <a:solidFill>
          <a:schemeClr val="phClr"/>
        </a:solidFill>
        <a:gradFill rotWithShape="1">
          <a:gsLst>
            <a:gs pos="0">
              <a:schemeClr val="phClr">
                <a:tint val="60000"/>
                <a:satMod val="100000"/>
                <a:lumMod val="110000"/>
              </a:schemeClr>
            </a:gs>
            <a:gs pos="100000">
              <a:schemeClr val="phClr">
                <a:tint val="70000"/>
                <a:satMod val="100000"/>
                <a:lumMod val="100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6000"/>
                <a:shade val="100000"/>
                <a:hueMod val="270000"/>
                <a:satMod val="200000"/>
                <a:lumMod val="128000"/>
              </a:schemeClr>
            </a:gs>
            <a:gs pos="50000">
              <a:schemeClr val="phClr">
                <a:shade val="100000"/>
                <a:hueMod val="100000"/>
                <a:satMod val="110000"/>
                <a:lumMod val="130000"/>
              </a:schemeClr>
            </a:gs>
            <a:gs pos="100000">
              <a:schemeClr val="phClr">
                <a:shade val="78000"/>
                <a:hueMod val="44000"/>
                <a:satMod val="200000"/>
                <a:lumMod val="69000"/>
              </a:schemeClr>
            </a:gs>
          </a:gsLst>
          <a:lin ang="2520000" scaled="0"/>
        </a:gradFill>
      </a:bgFillStyleLst>
    </a:fmtScheme>
  </a:themeElements>
  <a:objectDefaults/>
  <a:extraClrSchemeLst/>
  <a:extLst>
    <a:ext uri="{05A4C25C-085E-4340-85A3-A5531E510DB2}">
      <thm15:themeFamily xmlns:thm15="http://schemas.microsoft.com/office/thememl/2012/main" name="Berlin" id="{7B5DBA9E-B069-418E-9360-A61BDD0615A4}" vid="{C0CBE056-4EF4-4D92-969E-947779DA7AAA}"/>
    </a:ext>
  </a:extLst>
</a:theme>
</file>

<file path=docProps/app.xml><?xml version="1.0" encoding="utf-8"?>
<Properties xmlns="http://schemas.openxmlformats.org/officeDocument/2006/extended-properties" xmlns:vt="http://schemas.openxmlformats.org/officeDocument/2006/docPropsVTypes">
  <Template>TM04033917[[fn=Berlin]]</Template>
  <TotalTime>202</TotalTime>
  <Words>567</Words>
  <Application>Microsoft Office PowerPoint</Application>
  <PresentationFormat>Widescreen</PresentationFormat>
  <Paragraphs>84</Paragraphs>
  <Slides>11</Slides>
  <Notes>0</Notes>
  <HiddenSlides>0</HiddenSlides>
  <MMClips>1</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11</vt:i4>
      </vt:variant>
    </vt:vector>
  </HeadingPairs>
  <TitlesOfParts>
    <vt:vector size="17" baseType="lpstr">
      <vt:lpstr>Arial</vt:lpstr>
      <vt:lpstr>Calibri</vt:lpstr>
      <vt:lpstr>Lato</vt:lpstr>
      <vt:lpstr>Trebuchet MS</vt:lpstr>
      <vt:lpstr>Wingdings</vt:lpstr>
      <vt:lpstr>Berlin</vt:lpstr>
      <vt:lpstr>AI Chatbots – Who’s Behind The Screen?</vt:lpstr>
      <vt:lpstr>Essential Question</vt:lpstr>
      <vt:lpstr>Learning Objectives</vt:lpstr>
      <vt:lpstr>Key Vocabulary</vt:lpstr>
      <vt:lpstr>What are AI chatbots?</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AI Chatbots – Who’s Behind The Screen?</dc:title>
  <dc:creator>New, Valerie</dc:creator>
  <cp:lastModifiedBy>New, Valerie</cp:lastModifiedBy>
  <cp:revision>16</cp:revision>
  <dcterms:created xsi:type="dcterms:W3CDTF">2024-09-24T13:16:19Z</dcterms:created>
  <dcterms:modified xsi:type="dcterms:W3CDTF">2024-09-24T17:00:54Z</dcterms:modified>
</cp:coreProperties>
</file>